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gGf+wx0SoC/SiocPGE9tousY9r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b26813f220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b26813f220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b26813f220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b26813f220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b26813f220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1b26813f220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26813f220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b26813f220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1b26813f220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b26813f220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b26813f220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1b26813f220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b2269dd157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b2269dd157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1b2269dd157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8a137c7fb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8a137c7fb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8a137c7fbb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806f831fb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806f831fb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1806f831fb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806f831fbd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806f831fbd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1806f831fbd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8a137c7fbb_2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18a137c7fbb_2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b26813f220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 name="Google Shape;80;g1b26813f220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g1b26813f220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b2514cf29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b2514cf294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1b2514cf294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8a137c7fbb_2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8a137c7fbb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8a137c7fbb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8a137c7fbb_2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8a137c7fbb_2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8a137c7fbb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8a137c7fbb_2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18a137c7fbb_2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b2269dd157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b2269dd157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1b2269dd157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8a137c7fbb_2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8a137c7fbb_2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8a137c7fbb_2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b245099fb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b245099fb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1b245099fb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2269dd157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 name="Google Shape;88;g1b2269dd157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1b2269dd157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b26813f220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 name="Google Shape;95;g1b26813f220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1b26813f220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b26813f22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b26813f220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1b26813f220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26813f22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26813f22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1b26813f22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b26813f220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b26813f220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1b26813f220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b2269dd157_0_36"/>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1b2269dd157_0_36"/>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1b2269dd157_0_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b2269dd157_0_7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1b2269dd157_0_7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1b2269dd157_0_7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b2269dd157_0_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b2269dd157_0_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6" name="Google Shape;56;g1b2269dd157_0_77"/>
          <p:cNvSpPr txBox="1"/>
          <p:nvPr>
            <p:ph idx="1" type="body"/>
          </p:nvPr>
        </p:nvSpPr>
        <p:spPr>
          <a:xfrm>
            <a:off x="838200" y="1929384"/>
            <a:ext cx="10515600" cy="4251900"/>
          </a:xfrm>
          <a:prstGeom prst="rect">
            <a:avLst/>
          </a:prstGeom>
          <a:noFill/>
          <a:ln>
            <a:noFill/>
          </a:ln>
        </p:spPr>
        <p:txBody>
          <a:bodyPr anchorCtr="0" anchor="t" bIns="45700" lIns="91425" spcFirstLastPara="1" rIns="91425" wrap="square" tIns="45700">
            <a:normAutofit/>
          </a:bodyPr>
          <a:lstStyle>
            <a:lvl1pPr indent="-406400" lvl="0" marL="457200" rtl="0" algn="l">
              <a:lnSpc>
                <a:spcPct val="110000"/>
              </a:lnSpc>
              <a:spcBef>
                <a:spcPts val="1000"/>
              </a:spcBef>
              <a:spcAft>
                <a:spcPts val="0"/>
              </a:spcAft>
              <a:buClr>
                <a:schemeClr val="dk1"/>
              </a:buClr>
              <a:buSzPts val="2800"/>
              <a:buChar char="●"/>
              <a:defRPr sz="2800"/>
            </a:lvl1pPr>
            <a:lvl2pPr indent="-381000" lvl="1" marL="914400" rtl="0" algn="l">
              <a:lnSpc>
                <a:spcPct val="110000"/>
              </a:lnSpc>
              <a:spcBef>
                <a:spcPts val="1600"/>
              </a:spcBef>
              <a:spcAft>
                <a:spcPts val="0"/>
              </a:spcAft>
              <a:buClr>
                <a:schemeClr val="dk1"/>
              </a:buClr>
              <a:buSzPts val="2400"/>
              <a:buChar char="○"/>
              <a:defRPr sz="2400"/>
            </a:lvl2pPr>
            <a:lvl3pPr indent="-355600" lvl="2" marL="1371600" rtl="0" algn="l">
              <a:lnSpc>
                <a:spcPct val="110000"/>
              </a:lnSpc>
              <a:spcBef>
                <a:spcPts val="1600"/>
              </a:spcBef>
              <a:spcAft>
                <a:spcPts val="0"/>
              </a:spcAft>
              <a:buClr>
                <a:schemeClr val="dk1"/>
              </a:buClr>
              <a:buSzPts val="2000"/>
              <a:buChar char="■"/>
              <a:defRPr sz="2000"/>
            </a:lvl3pPr>
            <a:lvl4pPr indent="-342900" lvl="3" marL="1828800" rtl="0" algn="l">
              <a:lnSpc>
                <a:spcPct val="110000"/>
              </a:lnSpc>
              <a:spcBef>
                <a:spcPts val="1600"/>
              </a:spcBef>
              <a:spcAft>
                <a:spcPts val="0"/>
              </a:spcAft>
              <a:buClr>
                <a:schemeClr val="dk1"/>
              </a:buClr>
              <a:buSzPts val="1800"/>
              <a:buChar char="●"/>
              <a:defRPr sz="1800"/>
            </a:lvl4pPr>
            <a:lvl5pPr indent="-342900" lvl="4" marL="2286000" rtl="0" algn="l">
              <a:lnSpc>
                <a:spcPct val="110000"/>
              </a:lnSpc>
              <a:spcBef>
                <a:spcPts val="1600"/>
              </a:spcBef>
              <a:spcAft>
                <a:spcPts val="0"/>
              </a:spcAft>
              <a:buClr>
                <a:schemeClr val="dk1"/>
              </a:buClr>
              <a:buSzPts val="1800"/>
              <a:buChar char="○"/>
              <a:defRPr sz="18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7" name="Google Shape;57;g1b2269dd157_0_7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g1b2269dd157_0_7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g1b2269dd157_0_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60" name="Google Shape;60;g1b2269dd157_0_77"/>
          <p:cNvSpPr/>
          <p:nvPr/>
        </p:nvSpPr>
        <p:spPr>
          <a:xfrm>
            <a:off x="838199" y="1709928"/>
            <a:ext cx="10515600" cy="27432"/>
          </a:xfrm>
          <a:custGeom>
            <a:rect b="b" l="l" r="r" t="t"/>
            <a:pathLst>
              <a:path extrusionOk="0" fill="none" h="27432" w="1051560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extrusionOk="0" h="27432"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1b2269dd157_0_40"/>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1b2269dd157_0_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1b2269dd157_0_4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1b2269dd157_0_43"/>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1b2269dd157_0_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1b2269dd157_0_4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1b2269dd157_0_47"/>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1b2269dd157_0_47"/>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1b2269dd157_0_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1b2269dd157_0_5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1b2269dd157_0_5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1b2269dd157_0_55"/>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1b2269dd157_0_55"/>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1b2269dd157_0_5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1b2269dd157_0_59"/>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1b2269dd157_0_5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1b2269dd157_0_62"/>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1b2269dd157_0_62"/>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1b2269dd157_0_62"/>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1b2269dd157_0_62"/>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dk1"/>
              </a:buClr>
              <a:buSzPts val="2400"/>
              <a:buChar char="●"/>
              <a:defRPr>
                <a:solidFill>
                  <a:schemeClr val="dk1"/>
                </a:solidFill>
              </a:defRPr>
            </a:lvl1pPr>
            <a:lvl2pPr indent="-349250" lvl="1" marL="914400">
              <a:spcBef>
                <a:spcPts val="0"/>
              </a:spcBef>
              <a:spcAft>
                <a:spcPts val="0"/>
              </a:spcAft>
              <a:buClr>
                <a:schemeClr val="dk1"/>
              </a:buClr>
              <a:buSzPts val="1900"/>
              <a:buChar char="○"/>
              <a:defRPr>
                <a:solidFill>
                  <a:schemeClr val="dk1"/>
                </a:solidFill>
              </a:defRPr>
            </a:lvl2pPr>
            <a:lvl3pPr indent="-349250" lvl="2" marL="1371600">
              <a:spcBef>
                <a:spcPts val="0"/>
              </a:spcBef>
              <a:spcAft>
                <a:spcPts val="0"/>
              </a:spcAft>
              <a:buClr>
                <a:schemeClr val="dk1"/>
              </a:buClr>
              <a:buSzPts val="1900"/>
              <a:buChar char="■"/>
              <a:defRPr>
                <a:solidFill>
                  <a:schemeClr val="dk1"/>
                </a:solidFill>
              </a:defRPr>
            </a:lvl3pPr>
            <a:lvl4pPr indent="-349250" lvl="3" marL="1828800">
              <a:spcBef>
                <a:spcPts val="0"/>
              </a:spcBef>
              <a:spcAft>
                <a:spcPts val="0"/>
              </a:spcAft>
              <a:buClr>
                <a:schemeClr val="dk1"/>
              </a:buClr>
              <a:buSzPts val="1900"/>
              <a:buChar char="●"/>
              <a:defRPr>
                <a:solidFill>
                  <a:schemeClr val="dk1"/>
                </a:solidFill>
              </a:defRPr>
            </a:lvl4pPr>
            <a:lvl5pPr indent="-349250" lvl="4" marL="2286000">
              <a:spcBef>
                <a:spcPts val="0"/>
              </a:spcBef>
              <a:spcAft>
                <a:spcPts val="0"/>
              </a:spcAft>
              <a:buClr>
                <a:schemeClr val="dk1"/>
              </a:buClr>
              <a:buSzPts val="1900"/>
              <a:buChar char="○"/>
              <a:defRPr>
                <a:solidFill>
                  <a:schemeClr val="dk1"/>
                </a:solidFill>
              </a:defRPr>
            </a:lvl5pPr>
            <a:lvl6pPr indent="-349250" lvl="5" marL="2743200">
              <a:spcBef>
                <a:spcPts val="0"/>
              </a:spcBef>
              <a:spcAft>
                <a:spcPts val="0"/>
              </a:spcAft>
              <a:buClr>
                <a:schemeClr val="dk1"/>
              </a:buClr>
              <a:buSzPts val="1900"/>
              <a:buChar char="■"/>
              <a:defRPr>
                <a:solidFill>
                  <a:schemeClr val="dk1"/>
                </a:solidFill>
              </a:defRPr>
            </a:lvl6pPr>
            <a:lvl7pPr indent="-349250" lvl="6" marL="3200400">
              <a:spcBef>
                <a:spcPts val="0"/>
              </a:spcBef>
              <a:spcAft>
                <a:spcPts val="0"/>
              </a:spcAft>
              <a:buClr>
                <a:schemeClr val="dk1"/>
              </a:buClr>
              <a:buSzPts val="1900"/>
              <a:buChar char="●"/>
              <a:defRPr>
                <a:solidFill>
                  <a:schemeClr val="dk1"/>
                </a:solidFill>
              </a:defRPr>
            </a:lvl7pPr>
            <a:lvl8pPr indent="-349250" lvl="7" marL="3657600">
              <a:spcBef>
                <a:spcPts val="0"/>
              </a:spcBef>
              <a:spcAft>
                <a:spcPts val="0"/>
              </a:spcAft>
              <a:buClr>
                <a:schemeClr val="dk1"/>
              </a:buClr>
              <a:buSzPts val="1900"/>
              <a:buChar char="○"/>
              <a:defRPr>
                <a:solidFill>
                  <a:schemeClr val="dk1"/>
                </a:solidFill>
              </a:defRPr>
            </a:lvl8pPr>
            <a:lvl9pPr indent="-349250" lvl="8" marL="4114800">
              <a:spcBef>
                <a:spcPts val="0"/>
              </a:spcBef>
              <a:spcAft>
                <a:spcPts val="0"/>
              </a:spcAft>
              <a:buClr>
                <a:schemeClr val="dk1"/>
              </a:buClr>
              <a:buSzPts val="1900"/>
              <a:buChar char="■"/>
              <a:defRPr>
                <a:solidFill>
                  <a:schemeClr val="dk1"/>
                </a:solidFill>
              </a:defRPr>
            </a:lvl9pPr>
          </a:lstStyle>
          <a:p/>
        </p:txBody>
      </p:sp>
      <p:sp>
        <p:nvSpPr>
          <p:cNvPr id="44" name="Google Shape;44;g1b2269dd157_0_6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1b2269dd157_0_68"/>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1b2269dd157_0_6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 name="Shape 9"/>
        <p:cNvGrpSpPr/>
        <p:nvPr/>
      </p:nvGrpSpPr>
      <p:grpSpPr>
        <a:xfrm>
          <a:off x="0" y="0"/>
          <a:ext cx="0" cy="0"/>
          <a:chOff x="0" y="0"/>
          <a:chExt cx="0" cy="0"/>
        </a:xfrm>
      </p:grpSpPr>
      <p:sp>
        <p:nvSpPr>
          <p:cNvPr id="10" name="Google Shape;10;g1b2269dd157_0_3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1b2269dd157_0_3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lt2"/>
              </a:buClr>
              <a:buSzPts val="2400"/>
              <a:buChar char="●"/>
              <a:defRPr sz="2400">
                <a:solidFill>
                  <a:schemeClr val="lt2"/>
                </a:solidFill>
              </a:defRPr>
            </a:lvl1pPr>
            <a:lvl2pPr indent="-349250" lvl="1" marL="914400">
              <a:lnSpc>
                <a:spcPct val="115000"/>
              </a:lnSpc>
              <a:spcBef>
                <a:spcPts val="0"/>
              </a:spcBef>
              <a:spcAft>
                <a:spcPts val="0"/>
              </a:spcAft>
              <a:buClr>
                <a:schemeClr val="lt2"/>
              </a:buClr>
              <a:buSzPts val="1900"/>
              <a:buChar char="○"/>
              <a:defRPr sz="1900">
                <a:solidFill>
                  <a:schemeClr val="lt2"/>
                </a:solidFill>
              </a:defRPr>
            </a:lvl2pPr>
            <a:lvl3pPr indent="-349250" lvl="2" marL="1371600">
              <a:lnSpc>
                <a:spcPct val="115000"/>
              </a:lnSpc>
              <a:spcBef>
                <a:spcPts val="0"/>
              </a:spcBef>
              <a:spcAft>
                <a:spcPts val="0"/>
              </a:spcAft>
              <a:buClr>
                <a:schemeClr val="lt2"/>
              </a:buClr>
              <a:buSzPts val="1900"/>
              <a:buChar char="■"/>
              <a:defRPr sz="1900">
                <a:solidFill>
                  <a:schemeClr val="lt2"/>
                </a:solidFill>
              </a:defRPr>
            </a:lvl3pPr>
            <a:lvl4pPr indent="-349250" lvl="3" marL="1828800">
              <a:lnSpc>
                <a:spcPct val="115000"/>
              </a:lnSpc>
              <a:spcBef>
                <a:spcPts val="0"/>
              </a:spcBef>
              <a:spcAft>
                <a:spcPts val="0"/>
              </a:spcAft>
              <a:buClr>
                <a:schemeClr val="lt2"/>
              </a:buClr>
              <a:buSzPts val="1900"/>
              <a:buChar char="●"/>
              <a:defRPr sz="1900">
                <a:solidFill>
                  <a:schemeClr val="lt2"/>
                </a:solidFill>
              </a:defRPr>
            </a:lvl4pPr>
            <a:lvl5pPr indent="-349250" lvl="4" marL="2286000">
              <a:lnSpc>
                <a:spcPct val="115000"/>
              </a:lnSpc>
              <a:spcBef>
                <a:spcPts val="0"/>
              </a:spcBef>
              <a:spcAft>
                <a:spcPts val="0"/>
              </a:spcAft>
              <a:buClr>
                <a:schemeClr val="lt2"/>
              </a:buClr>
              <a:buSzPts val="1900"/>
              <a:buChar char="○"/>
              <a:defRPr sz="1900">
                <a:solidFill>
                  <a:schemeClr val="lt2"/>
                </a:solidFill>
              </a:defRPr>
            </a:lvl5pPr>
            <a:lvl6pPr indent="-349250" lvl="5" marL="2743200">
              <a:lnSpc>
                <a:spcPct val="115000"/>
              </a:lnSpc>
              <a:spcBef>
                <a:spcPts val="0"/>
              </a:spcBef>
              <a:spcAft>
                <a:spcPts val="0"/>
              </a:spcAft>
              <a:buClr>
                <a:schemeClr val="lt2"/>
              </a:buClr>
              <a:buSzPts val="1900"/>
              <a:buChar char="■"/>
              <a:defRPr sz="1900">
                <a:solidFill>
                  <a:schemeClr val="lt2"/>
                </a:solidFill>
              </a:defRPr>
            </a:lvl6pPr>
            <a:lvl7pPr indent="-349250" lvl="6" marL="3200400">
              <a:lnSpc>
                <a:spcPct val="115000"/>
              </a:lnSpc>
              <a:spcBef>
                <a:spcPts val="0"/>
              </a:spcBef>
              <a:spcAft>
                <a:spcPts val="0"/>
              </a:spcAft>
              <a:buClr>
                <a:schemeClr val="lt2"/>
              </a:buClr>
              <a:buSzPts val="1900"/>
              <a:buChar char="●"/>
              <a:defRPr sz="1900">
                <a:solidFill>
                  <a:schemeClr val="lt2"/>
                </a:solidFill>
              </a:defRPr>
            </a:lvl7pPr>
            <a:lvl8pPr indent="-349250" lvl="7" marL="3657600">
              <a:lnSpc>
                <a:spcPct val="115000"/>
              </a:lnSpc>
              <a:spcBef>
                <a:spcPts val="0"/>
              </a:spcBef>
              <a:spcAft>
                <a:spcPts val="0"/>
              </a:spcAft>
              <a:buClr>
                <a:schemeClr val="lt2"/>
              </a:buClr>
              <a:buSzPts val="1900"/>
              <a:buChar char="○"/>
              <a:defRPr sz="1900">
                <a:solidFill>
                  <a:schemeClr val="lt2"/>
                </a:solidFill>
              </a:defRPr>
            </a:lvl8pPr>
            <a:lvl9pPr indent="-349250" lvl="8" marL="4114800">
              <a:lnSpc>
                <a:spcPct val="115000"/>
              </a:lnSpc>
              <a:spcBef>
                <a:spcPts val="0"/>
              </a:spcBef>
              <a:spcAft>
                <a:spcPts val="0"/>
              </a:spcAft>
              <a:buClr>
                <a:schemeClr val="lt2"/>
              </a:buClr>
              <a:buSzPts val="1900"/>
              <a:buChar char="■"/>
              <a:defRPr sz="1900">
                <a:solidFill>
                  <a:schemeClr val="lt2"/>
                </a:solidFill>
              </a:defRPr>
            </a:lvl9pPr>
          </a:lstStyle>
          <a:p/>
        </p:txBody>
      </p:sp>
      <p:sp>
        <p:nvSpPr>
          <p:cNvPr id="12" name="Google Shape;12;g1b2269dd157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p:nvPr/>
        </p:nvSpPr>
        <p:spPr>
          <a:xfrm>
            <a:off x="0" y="0"/>
            <a:ext cx="1218895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Top view of tree rings on a trunk" id="66" name="Google Shape;66;p1"/>
          <p:cNvPicPr preferRelativeResize="0"/>
          <p:nvPr/>
        </p:nvPicPr>
        <p:blipFill rotWithShape="1">
          <a:blip r:embed="rId3">
            <a:alphaModFix amt="50000"/>
          </a:blip>
          <a:srcRect b="8766" l="0" r="-1" t="6942"/>
          <a:stretch/>
        </p:blipFill>
        <p:spPr>
          <a:xfrm>
            <a:off x="20" y="10"/>
            <a:ext cx="12188930" cy="6857990"/>
          </a:xfrm>
          <a:prstGeom prst="rect">
            <a:avLst/>
          </a:prstGeom>
          <a:noFill/>
          <a:ln>
            <a:noFill/>
          </a:ln>
        </p:spPr>
      </p:pic>
      <p:sp>
        <p:nvSpPr>
          <p:cNvPr id="67" name="Google Shape;67;p1"/>
          <p:cNvSpPr txBox="1"/>
          <p:nvPr>
            <p:ph type="ctrTitle"/>
          </p:nvPr>
        </p:nvSpPr>
        <p:spPr>
          <a:xfrm>
            <a:off x="415611" y="992767"/>
            <a:ext cx="11360700" cy="2736900"/>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lt1"/>
              </a:buClr>
              <a:buSzPts val="9720"/>
              <a:buFont typeface="Arial"/>
              <a:buNone/>
            </a:pPr>
            <a:r>
              <a:rPr lang="en-US" sz="4800">
                <a:latin typeface="Times New Roman"/>
                <a:ea typeface="Times New Roman"/>
                <a:cs typeface="Times New Roman"/>
                <a:sym typeface="Times New Roman"/>
              </a:rPr>
              <a:t>  </a:t>
            </a:r>
            <a:r>
              <a:rPr b="1" i="1" lang="en-US" sz="4800">
                <a:solidFill>
                  <a:schemeClr val="lt1"/>
                </a:solidFill>
                <a:latin typeface="Times New Roman"/>
                <a:ea typeface="Times New Roman"/>
                <a:cs typeface="Times New Roman"/>
                <a:sym typeface="Times New Roman"/>
              </a:rPr>
              <a:t>Anomaly detection in </a:t>
            </a:r>
            <a:r>
              <a:rPr b="1" i="1" lang="en-US" sz="4800">
                <a:solidFill>
                  <a:schemeClr val="lt1"/>
                </a:solidFill>
                <a:latin typeface="Times New Roman"/>
                <a:ea typeface="Times New Roman"/>
                <a:cs typeface="Times New Roman"/>
                <a:sym typeface="Times New Roman"/>
              </a:rPr>
              <a:t>wood </a:t>
            </a:r>
            <a:r>
              <a:rPr b="1" i="1" lang="en-US" sz="4800">
                <a:solidFill>
                  <a:schemeClr val="lt1"/>
                </a:solidFill>
                <a:latin typeface="Times New Roman"/>
                <a:ea typeface="Times New Roman"/>
                <a:cs typeface="Times New Roman"/>
                <a:sym typeface="Times New Roman"/>
              </a:rPr>
              <a:t>Fossil</a:t>
            </a:r>
            <a:endParaRPr b="1" i="1" sz="4800">
              <a:solidFill>
                <a:schemeClr val="lt1"/>
              </a:solidFill>
              <a:latin typeface="Times New Roman"/>
              <a:ea typeface="Times New Roman"/>
              <a:cs typeface="Times New Roman"/>
              <a:sym typeface="Times New Roman"/>
            </a:endParaRPr>
          </a:p>
        </p:txBody>
      </p:sp>
      <p:sp>
        <p:nvSpPr>
          <p:cNvPr id="68" name="Google Shape;68;p1"/>
          <p:cNvSpPr/>
          <p:nvPr/>
        </p:nvSpPr>
        <p:spPr>
          <a:xfrm>
            <a:off x="3974206" y="436862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lt1"/>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69" name="Google Shape;69;p1"/>
          <p:cNvPicPr preferRelativeResize="0"/>
          <p:nvPr/>
        </p:nvPicPr>
        <p:blipFill>
          <a:blip r:embed="rId4">
            <a:alphaModFix/>
          </a:blip>
          <a:stretch>
            <a:fillRect/>
          </a:stretch>
        </p:blipFill>
        <p:spPr>
          <a:xfrm>
            <a:off x="25" y="0"/>
            <a:ext cx="12188925" cy="6858001"/>
          </a:xfrm>
          <a:prstGeom prst="rect">
            <a:avLst/>
          </a:prstGeom>
          <a:noFill/>
          <a:ln>
            <a:noFill/>
          </a:ln>
        </p:spPr>
      </p:pic>
      <p:sp>
        <p:nvSpPr>
          <p:cNvPr id="70" name="Google Shape;70;p1"/>
          <p:cNvSpPr txBox="1"/>
          <p:nvPr/>
        </p:nvSpPr>
        <p:spPr>
          <a:xfrm>
            <a:off x="76750" y="83450"/>
            <a:ext cx="10090800" cy="95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lt1"/>
              </a:buClr>
              <a:buSzPts val="9720"/>
              <a:buFont typeface="Arial"/>
              <a:buNone/>
            </a:pPr>
            <a:r>
              <a:rPr b="1" i="1" lang="en-US" sz="5000" u="sng">
                <a:solidFill>
                  <a:srgbClr val="FFFFFF"/>
                </a:solidFill>
                <a:latin typeface="Times New Roman"/>
                <a:ea typeface="Times New Roman"/>
                <a:cs typeface="Times New Roman"/>
                <a:sym typeface="Times New Roman"/>
              </a:rPr>
              <a:t>A</a:t>
            </a:r>
            <a:r>
              <a:rPr b="1" i="1" lang="en-US" sz="5000" u="sng">
                <a:solidFill>
                  <a:srgbClr val="FFFFFF"/>
                </a:solidFill>
                <a:latin typeface="Times New Roman"/>
                <a:ea typeface="Times New Roman"/>
                <a:cs typeface="Times New Roman"/>
                <a:sym typeface="Times New Roman"/>
              </a:rPr>
              <a:t>nomaly detection in Wood</a:t>
            </a:r>
            <a:endParaRPr sz="5000" u="sng">
              <a:solidFill>
                <a:srgbClr val="FFFFFF"/>
              </a:solidFill>
            </a:endParaRPr>
          </a:p>
        </p:txBody>
      </p:sp>
      <p:sp>
        <p:nvSpPr>
          <p:cNvPr id="71" name="Google Shape;71;p1"/>
          <p:cNvSpPr txBox="1"/>
          <p:nvPr>
            <p:ph idx="1" type="subTitle"/>
          </p:nvPr>
        </p:nvSpPr>
        <p:spPr>
          <a:xfrm>
            <a:off x="76750" y="1153275"/>
            <a:ext cx="5662200" cy="1056900"/>
          </a:xfrm>
          <a:prstGeom prst="rect">
            <a:avLst/>
          </a:prstGeom>
        </p:spPr>
        <p:txBody>
          <a:bodyPr anchorCtr="0" anchor="t" bIns="121900" lIns="121900" spcFirstLastPara="1" rIns="121900" wrap="square" tIns="121900">
            <a:normAutofit fontScale="85000" lnSpcReduction="20000"/>
          </a:bodyPr>
          <a:lstStyle/>
          <a:p>
            <a:pPr indent="0" lvl="0" marL="0" rtl="0" algn="ctr">
              <a:spcBef>
                <a:spcPts val="0"/>
              </a:spcBef>
              <a:spcAft>
                <a:spcPts val="0"/>
              </a:spcAft>
              <a:buNone/>
            </a:pPr>
            <a:r>
              <a:rPr lang="en-US">
                <a:solidFill>
                  <a:schemeClr val="dk1"/>
                </a:solidFill>
              </a:rPr>
              <a:t>By : Greeshmanjali</a:t>
            </a:r>
            <a:endParaRPr>
              <a:solidFill>
                <a:schemeClr val="dk1"/>
              </a:solidFill>
            </a:endParaRPr>
          </a:p>
          <a:p>
            <a:pPr indent="0" lvl="0" marL="0" rtl="0" algn="ctr">
              <a:spcBef>
                <a:spcPts val="0"/>
              </a:spcBef>
              <a:spcAft>
                <a:spcPts val="0"/>
              </a:spcAft>
              <a:buNone/>
            </a:pPr>
            <a:r>
              <a:rPr lang="en-US">
                <a:solidFill>
                  <a:schemeClr val="dk1"/>
                </a:solidFill>
              </a:rPr>
              <a:t>             Pranay Bhakthula</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67"/>
                                        </p:tgtEl>
                                        <p:attrNameLst>
                                          <p:attrName>style.visibility</p:attrName>
                                        </p:attrNameLst>
                                      </p:cBhvr>
                                      <p:to>
                                        <p:strVal val="visible"/>
                                      </p:to>
                                    </p:set>
                                    <p:animEffect filter="fade" transition="in">
                                      <p:cBhvr>
                                        <p:cTn dur="4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g1b26813f220_0_61"/>
          <p:cNvPicPr preferRelativeResize="0"/>
          <p:nvPr/>
        </p:nvPicPr>
        <p:blipFill>
          <a:blip r:embed="rId3">
            <a:alphaModFix/>
          </a:blip>
          <a:stretch>
            <a:fillRect/>
          </a:stretch>
        </p:blipFill>
        <p:spPr>
          <a:xfrm>
            <a:off x="635000" y="152400"/>
            <a:ext cx="10922000" cy="655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g1b26813f220_0_73"/>
          <p:cNvPicPr preferRelativeResize="0"/>
          <p:nvPr/>
        </p:nvPicPr>
        <p:blipFill>
          <a:blip r:embed="rId3">
            <a:alphaModFix/>
          </a:blip>
          <a:stretch>
            <a:fillRect/>
          </a:stretch>
        </p:blipFill>
        <p:spPr>
          <a:xfrm>
            <a:off x="674825" y="152400"/>
            <a:ext cx="10812723" cy="655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b26813f220_0_78"/>
          <p:cNvSpPr txBox="1"/>
          <p:nvPr/>
        </p:nvSpPr>
        <p:spPr>
          <a:xfrm>
            <a:off x="4300000" y="2463850"/>
            <a:ext cx="6638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6000" u="sng">
                <a:solidFill>
                  <a:schemeClr val="dk1"/>
                </a:solidFill>
                <a:latin typeface="Times New Roman"/>
                <a:ea typeface="Times New Roman"/>
                <a:cs typeface="Times New Roman"/>
                <a:sym typeface="Times New Roman"/>
              </a:rPr>
              <a:t>Dataset 2</a:t>
            </a:r>
            <a:endParaRPr i="1" sz="6000" u="sng">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b26813f220_0_38"/>
          <p:cNvSpPr txBox="1"/>
          <p:nvPr/>
        </p:nvSpPr>
        <p:spPr>
          <a:xfrm>
            <a:off x="329550" y="235400"/>
            <a:ext cx="10263300" cy="1365900"/>
          </a:xfrm>
          <a:prstGeom prst="rect">
            <a:avLst/>
          </a:prstGeom>
          <a:noFill/>
          <a:ln>
            <a:noFill/>
          </a:ln>
        </p:spPr>
        <p:txBody>
          <a:bodyPr anchorCtr="0" anchor="t" bIns="91425" lIns="91425" spcFirstLastPara="1" rIns="91425" wrap="square" tIns="91425">
            <a:spAutoFit/>
          </a:bodyPr>
          <a:lstStyle/>
          <a:p>
            <a:pPr indent="0" lvl="0" marL="0" rtl="0" algn="just">
              <a:lnSpc>
                <a:spcPct val="110000"/>
              </a:lnSpc>
              <a:spcBef>
                <a:spcPts val="100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i="1" sz="3700" u="sng">
              <a:solidFill>
                <a:schemeClr val="dk1"/>
              </a:solidFill>
              <a:latin typeface="Times New Roman"/>
              <a:ea typeface="Times New Roman"/>
              <a:cs typeface="Times New Roman"/>
              <a:sym typeface="Times New Roman"/>
            </a:endParaRPr>
          </a:p>
        </p:txBody>
      </p:sp>
      <p:pic>
        <p:nvPicPr>
          <p:cNvPr id="157" name="Google Shape;157;g1b26813f220_0_38"/>
          <p:cNvPicPr preferRelativeResize="0"/>
          <p:nvPr/>
        </p:nvPicPr>
        <p:blipFill>
          <a:blip r:embed="rId3">
            <a:alphaModFix/>
          </a:blip>
          <a:stretch>
            <a:fillRect/>
          </a:stretch>
        </p:blipFill>
        <p:spPr>
          <a:xfrm>
            <a:off x="121050" y="630663"/>
            <a:ext cx="3990625" cy="5183351"/>
          </a:xfrm>
          <a:prstGeom prst="rect">
            <a:avLst/>
          </a:prstGeom>
          <a:noFill/>
          <a:ln cap="flat" cmpd="sng" w="9525">
            <a:solidFill>
              <a:schemeClr val="lt1"/>
            </a:solidFill>
            <a:prstDash val="solid"/>
            <a:round/>
            <a:headEnd len="sm" w="sm" type="none"/>
            <a:tailEnd len="sm" w="sm" type="none"/>
          </a:ln>
        </p:spPr>
      </p:pic>
      <p:pic>
        <p:nvPicPr>
          <p:cNvPr id="158" name="Google Shape;158;g1b26813f220_0_38"/>
          <p:cNvPicPr preferRelativeResize="0"/>
          <p:nvPr/>
        </p:nvPicPr>
        <p:blipFill>
          <a:blip r:embed="rId4">
            <a:alphaModFix/>
          </a:blip>
          <a:stretch>
            <a:fillRect/>
          </a:stretch>
        </p:blipFill>
        <p:spPr>
          <a:xfrm>
            <a:off x="4232675" y="674825"/>
            <a:ext cx="3990625" cy="5120576"/>
          </a:xfrm>
          <a:prstGeom prst="rect">
            <a:avLst/>
          </a:prstGeom>
          <a:noFill/>
          <a:ln>
            <a:noFill/>
          </a:ln>
        </p:spPr>
      </p:pic>
      <p:pic>
        <p:nvPicPr>
          <p:cNvPr id="159" name="Google Shape;159;g1b26813f220_0_38"/>
          <p:cNvPicPr preferRelativeResize="0"/>
          <p:nvPr/>
        </p:nvPicPr>
        <p:blipFill>
          <a:blip r:embed="rId5">
            <a:alphaModFix/>
          </a:blip>
          <a:stretch>
            <a:fillRect/>
          </a:stretch>
        </p:blipFill>
        <p:spPr>
          <a:xfrm>
            <a:off x="8344300" y="737600"/>
            <a:ext cx="3695299" cy="5120575"/>
          </a:xfrm>
          <a:prstGeom prst="rect">
            <a:avLst/>
          </a:prstGeom>
          <a:noFill/>
          <a:ln>
            <a:noFill/>
          </a:ln>
        </p:spPr>
      </p:pic>
      <p:sp>
        <p:nvSpPr>
          <p:cNvPr id="160" name="Google Shape;160;g1b26813f220_0_38"/>
          <p:cNvSpPr/>
          <p:nvPr/>
        </p:nvSpPr>
        <p:spPr>
          <a:xfrm>
            <a:off x="553850" y="1098525"/>
            <a:ext cx="2835936" cy="3892063"/>
          </a:xfrm>
          <a:custGeom>
            <a:rect b="b" l="l" r="r" t="t"/>
            <a:pathLst>
              <a:path extrusionOk="0" h="144794" w="109043">
                <a:moveTo>
                  <a:pt x="83933" y="19067"/>
                </a:moveTo>
                <a:cubicBezTo>
                  <a:pt x="79330" y="15928"/>
                  <a:pt x="67926" y="1177"/>
                  <a:pt x="56313" y="235"/>
                </a:cubicBezTo>
                <a:cubicBezTo>
                  <a:pt x="44700" y="-707"/>
                  <a:pt x="23357" y="4106"/>
                  <a:pt x="14255" y="13417"/>
                </a:cubicBezTo>
                <a:cubicBezTo>
                  <a:pt x="5153" y="22728"/>
                  <a:pt x="3583" y="42188"/>
                  <a:pt x="1700" y="56103"/>
                </a:cubicBezTo>
                <a:cubicBezTo>
                  <a:pt x="-183" y="70018"/>
                  <a:pt x="-1334" y="83514"/>
                  <a:pt x="2955" y="96906"/>
                </a:cubicBezTo>
                <a:cubicBezTo>
                  <a:pt x="7245" y="110298"/>
                  <a:pt x="14568" y="128816"/>
                  <a:pt x="27437" y="136453"/>
                </a:cubicBezTo>
                <a:cubicBezTo>
                  <a:pt x="40306" y="144091"/>
                  <a:pt x="66566" y="146916"/>
                  <a:pt x="80167" y="142731"/>
                </a:cubicBezTo>
                <a:cubicBezTo>
                  <a:pt x="93768" y="138546"/>
                  <a:pt x="104230" y="116575"/>
                  <a:pt x="109043" y="111344"/>
                </a:cubicBezTo>
              </a:path>
            </a:pathLst>
          </a:custGeom>
          <a:noFill/>
          <a:ln cap="flat" cmpd="sng" w="38100">
            <a:solidFill>
              <a:srgbClr val="FF0000"/>
            </a:solidFill>
            <a:prstDash val="solid"/>
            <a:round/>
            <a:headEnd len="med" w="med" type="none"/>
            <a:tailEnd len="med" w="med" type="none"/>
          </a:ln>
        </p:spPr>
      </p:sp>
      <p:sp>
        <p:nvSpPr>
          <p:cNvPr id="161" name="Google Shape;161;g1b26813f220_0_38"/>
          <p:cNvSpPr/>
          <p:nvPr/>
        </p:nvSpPr>
        <p:spPr>
          <a:xfrm>
            <a:off x="2778200" y="1601300"/>
            <a:ext cx="1333475" cy="638350"/>
          </a:xfrm>
          <a:custGeom>
            <a:rect b="b" l="l" r="r" t="t"/>
            <a:pathLst>
              <a:path extrusionOk="0" h="25534" w="53339">
                <a:moveTo>
                  <a:pt x="0" y="628"/>
                </a:moveTo>
                <a:cubicBezTo>
                  <a:pt x="4604" y="3976"/>
                  <a:pt x="19042" y="16844"/>
                  <a:pt x="27621" y="20715"/>
                </a:cubicBezTo>
                <a:cubicBezTo>
                  <a:pt x="36200" y="24586"/>
                  <a:pt x="47499" y="27307"/>
                  <a:pt x="51475" y="23854"/>
                </a:cubicBezTo>
                <a:cubicBezTo>
                  <a:pt x="55451" y="20402"/>
                  <a:pt x="51475" y="3976"/>
                  <a:pt x="51475" y="0"/>
                </a:cubicBezTo>
              </a:path>
            </a:pathLst>
          </a:custGeom>
          <a:noFill/>
          <a:ln cap="flat" cmpd="sng" w="28575">
            <a:solidFill>
              <a:srgbClr val="FF0000"/>
            </a:solidFill>
            <a:prstDash val="solid"/>
            <a:round/>
            <a:headEnd len="med" w="med" type="none"/>
            <a:tailEnd len="med" w="med" type="none"/>
          </a:ln>
        </p:spPr>
      </p:sp>
      <p:sp>
        <p:nvSpPr>
          <p:cNvPr id="162" name="Google Shape;162;g1b26813f220_0_38"/>
          <p:cNvSpPr/>
          <p:nvPr/>
        </p:nvSpPr>
        <p:spPr>
          <a:xfrm>
            <a:off x="3248550" y="4042335"/>
            <a:ext cx="863125" cy="147800"/>
          </a:xfrm>
          <a:custGeom>
            <a:rect b="b" l="l" r="r" t="t"/>
            <a:pathLst>
              <a:path extrusionOk="0" h="5912" w="34525">
                <a:moveTo>
                  <a:pt x="0" y="5912"/>
                </a:moveTo>
                <a:cubicBezTo>
                  <a:pt x="2092" y="4970"/>
                  <a:pt x="8369" y="785"/>
                  <a:pt x="12554" y="262"/>
                </a:cubicBezTo>
                <a:cubicBezTo>
                  <a:pt x="16739" y="-261"/>
                  <a:pt x="21447" y="2564"/>
                  <a:pt x="25109" y="2773"/>
                </a:cubicBezTo>
                <a:cubicBezTo>
                  <a:pt x="28771" y="2982"/>
                  <a:pt x="32956" y="1727"/>
                  <a:pt x="34525" y="1518"/>
                </a:cubicBezTo>
              </a:path>
            </a:pathLst>
          </a:custGeom>
          <a:noFill/>
          <a:ln cap="flat" cmpd="sng" w="28575">
            <a:solidFill>
              <a:srgbClr val="FF0000"/>
            </a:solidFill>
            <a:prstDash val="solid"/>
            <a:round/>
            <a:headEnd len="med" w="med" type="none"/>
            <a:tailEnd len="med" w="med" type="none"/>
          </a:ln>
        </p:spPr>
      </p:sp>
      <p:sp>
        <p:nvSpPr>
          <p:cNvPr id="163" name="Google Shape;163;g1b26813f220_0_38"/>
          <p:cNvSpPr/>
          <p:nvPr/>
        </p:nvSpPr>
        <p:spPr>
          <a:xfrm>
            <a:off x="4864925" y="1035750"/>
            <a:ext cx="2300336" cy="3619955"/>
          </a:xfrm>
          <a:custGeom>
            <a:rect b="b" l="l" r="r" t="t"/>
            <a:pathLst>
              <a:path extrusionOk="0" h="137471" w="107997">
                <a:moveTo>
                  <a:pt x="51475" y="2939"/>
                </a:moveTo>
                <a:cubicBezTo>
                  <a:pt x="44361" y="2102"/>
                  <a:pt x="32748" y="-2187"/>
                  <a:pt x="25738" y="1684"/>
                </a:cubicBezTo>
                <a:cubicBezTo>
                  <a:pt x="18728" y="5555"/>
                  <a:pt x="13393" y="17273"/>
                  <a:pt x="9417" y="26166"/>
                </a:cubicBezTo>
                <a:cubicBezTo>
                  <a:pt x="5441" y="35059"/>
                  <a:pt x="3349" y="43114"/>
                  <a:pt x="1884" y="55041"/>
                </a:cubicBezTo>
                <a:cubicBezTo>
                  <a:pt x="419" y="66968"/>
                  <a:pt x="-523" y="87683"/>
                  <a:pt x="628" y="97727"/>
                </a:cubicBezTo>
                <a:cubicBezTo>
                  <a:pt x="1779" y="107771"/>
                  <a:pt x="733" y="108713"/>
                  <a:pt x="8789" y="115304"/>
                </a:cubicBezTo>
                <a:cubicBezTo>
                  <a:pt x="16845" y="121895"/>
                  <a:pt x="37874" y="135706"/>
                  <a:pt x="48964" y="137275"/>
                </a:cubicBezTo>
                <a:cubicBezTo>
                  <a:pt x="60054" y="138844"/>
                  <a:pt x="66750" y="127126"/>
                  <a:pt x="75329" y="124720"/>
                </a:cubicBezTo>
                <a:cubicBezTo>
                  <a:pt x="83908" y="122314"/>
                  <a:pt x="94998" y="125976"/>
                  <a:pt x="100438" y="122837"/>
                </a:cubicBezTo>
                <a:cubicBezTo>
                  <a:pt x="105878" y="119698"/>
                  <a:pt x="107866" y="114363"/>
                  <a:pt x="107971" y="105888"/>
                </a:cubicBezTo>
                <a:cubicBezTo>
                  <a:pt x="108076" y="97414"/>
                  <a:pt x="102426" y="82662"/>
                  <a:pt x="101066" y="71990"/>
                </a:cubicBezTo>
                <a:cubicBezTo>
                  <a:pt x="99706" y="61319"/>
                  <a:pt x="100648" y="50543"/>
                  <a:pt x="99811" y="41859"/>
                </a:cubicBezTo>
                <a:cubicBezTo>
                  <a:pt x="98974" y="33175"/>
                  <a:pt x="101275" y="25747"/>
                  <a:pt x="96044" y="19888"/>
                </a:cubicBezTo>
                <a:cubicBezTo>
                  <a:pt x="90813" y="14029"/>
                  <a:pt x="75852" y="9531"/>
                  <a:pt x="68424" y="6706"/>
                </a:cubicBezTo>
                <a:cubicBezTo>
                  <a:pt x="60996" y="3881"/>
                  <a:pt x="58589" y="3776"/>
                  <a:pt x="51475" y="2939"/>
                </a:cubicBezTo>
                <a:close/>
              </a:path>
            </a:pathLst>
          </a:custGeom>
          <a:noFill/>
          <a:ln cap="flat" cmpd="sng" w="28575">
            <a:solidFill>
              <a:srgbClr val="FF0000"/>
            </a:solidFill>
            <a:prstDash val="solid"/>
            <a:round/>
            <a:headEnd len="med" w="med" type="none"/>
            <a:tailEnd len="med" w="med" type="none"/>
          </a:ln>
        </p:spPr>
      </p:sp>
      <p:sp>
        <p:nvSpPr>
          <p:cNvPr id="164" name="Google Shape;164;g1b26813f220_0_38"/>
          <p:cNvSpPr/>
          <p:nvPr/>
        </p:nvSpPr>
        <p:spPr>
          <a:xfrm>
            <a:off x="8743500" y="1035748"/>
            <a:ext cx="2688075" cy="3736315"/>
          </a:xfrm>
          <a:custGeom>
            <a:rect b="b" l="l" r="r" t="t"/>
            <a:pathLst>
              <a:path extrusionOk="0" h="120682" w="107523">
                <a:moveTo>
                  <a:pt x="19368" y="1988"/>
                </a:moveTo>
                <a:cubicBezTo>
                  <a:pt x="12881" y="5545"/>
                  <a:pt x="4825" y="14857"/>
                  <a:pt x="1791" y="22704"/>
                </a:cubicBezTo>
                <a:cubicBezTo>
                  <a:pt x="-1243" y="30551"/>
                  <a:pt x="432" y="40176"/>
                  <a:pt x="1164" y="49069"/>
                </a:cubicBezTo>
                <a:cubicBezTo>
                  <a:pt x="1896" y="57962"/>
                  <a:pt x="3046" y="68633"/>
                  <a:pt x="6185" y="76061"/>
                </a:cubicBezTo>
                <a:cubicBezTo>
                  <a:pt x="9324" y="83489"/>
                  <a:pt x="12568" y="90186"/>
                  <a:pt x="19996" y="93638"/>
                </a:cubicBezTo>
                <a:cubicBezTo>
                  <a:pt x="27424" y="97091"/>
                  <a:pt x="44478" y="95939"/>
                  <a:pt x="50755" y="96776"/>
                </a:cubicBezTo>
                <a:cubicBezTo>
                  <a:pt x="57032" y="97613"/>
                  <a:pt x="55463" y="96568"/>
                  <a:pt x="57660" y="98660"/>
                </a:cubicBezTo>
                <a:cubicBezTo>
                  <a:pt x="59857" y="100753"/>
                  <a:pt x="59543" y="105669"/>
                  <a:pt x="63937" y="109331"/>
                </a:cubicBezTo>
                <a:cubicBezTo>
                  <a:pt x="68331" y="112993"/>
                  <a:pt x="78689" y="120421"/>
                  <a:pt x="84025" y="120630"/>
                </a:cubicBezTo>
                <a:cubicBezTo>
                  <a:pt x="89361" y="120839"/>
                  <a:pt x="92500" y="114563"/>
                  <a:pt x="95952" y="110587"/>
                </a:cubicBezTo>
                <a:cubicBezTo>
                  <a:pt x="99405" y="106611"/>
                  <a:pt x="102962" y="101380"/>
                  <a:pt x="104740" y="96776"/>
                </a:cubicBezTo>
                <a:cubicBezTo>
                  <a:pt x="106519" y="92173"/>
                  <a:pt x="108716" y="86105"/>
                  <a:pt x="106623" y="82966"/>
                </a:cubicBezTo>
                <a:cubicBezTo>
                  <a:pt x="104531" y="79827"/>
                  <a:pt x="93859" y="82757"/>
                  <a:pt x="92185" y="77944"/>
                </a:cubicBezTo>
                <a:cubicBezTo>
                  <a:pt x="90511" y="73131"/>
                  <a:pt x="96265" y="61204"/>
                  <a:pt x="96579" y="54090"/>
                </a:cubicBezTo>
                <a:cubicBezTo>
                  <a:pt x="96893" y="46976"/>
                  <a:pt x="96788" y="39652"/>
                  <a:pt x="94068" y="35258"/>
                </a:cubicBezTo>
                <a:cubicBezTo>
                  <a:pt x="91348" y="30864"/>
                  <a:pt x="84757" y="30865"/>
                  <a:pt x="80258" y="27726"/>
                </a:cubicBezTo>
                <a:cubicBezTo>
                  <a:pt x="75759" y="24587"/>
                  <a:pt x="71156" y="20088"/>
                  <a:pt x="67076" y="16426"/>
                </a:cubicBezTo>
                <a:cubicBezTo>
                  <a:pt x="62996" y="12764"/>
                  <a:pt x="60171" y="8266"/>
                  <a:pt x="55777" y="5755"/>
                </a:cubicBezTo>
                <a:cubicBezTo>
                  <a:pt x="51383" y="3244"/>
                  <a:pt x="46779" y="1989"/>
                  <a:pt x="40711" y="1361"/>
                </a:cubicBezTo>
                <a:cubicBezTo>
                  <a:pt x="34643" y="733"/>
                  <a:pt x="25855" y="-1569"/>
                  <a:pt x="19368" y="1988"/>
                </a:cubicBezTo>
                <a:close/>
              </a:path>
            </a:pathLst>
          </a:custGeom>
          <a:noFill/>
          <a:ln cap="flat" cmpd="sng" w="28575">
            <a:solidFill>
              <a:srgbClr val="FF0000"/>
            </a:solidFill>
            <a:prstDash val="solid"/>
            <a:round/>
            <a:headEnd len="med" w="med" type="none"/>
            <a:tailEnd len="med" w="med" type="none"/>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11"/>
          <p:cNvSpPr/>
          <p:nvPr/>
        </p:nvSpPr>
        <p:spPr>
          <a:xfrm>
            <a:off x="838200" y="473688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p11"/>
          <p:cNvSpPr/>
          <p:nvPr/>
        </p:nvSpPr>
        <p:spPr>
          <a:xfrm>
            <a:off x="-204025" y="0"/>
            <a:ext cx="123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 name="Google Shape;171;p11"/>
          <p:cNvSpPr txBox="1"/>
          <p:nvPr>
            <p:ph type="title"/>
          </p:nvPr>
        </p:nvSpPr>
        <p:spPr>
          <a:xfrm>
            <a:off x="9263331" y="612092"/>
            <a:ext cx="3562500" cy="35691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Arial"/>
              <a:buNone/>
            </a:pPr>
            <a:r>
              <a:rPr i="1" lang="en-US" sz="4200" u="sng">
                <a:latin typeface="Times New Roman"/>
                <a:ea typeface="Times New Roman"/>
                <a:cs typeface="Times New Roman"/>
                <a:sym typeface="Times New Roman"/>
              </a:rPr>
              <a:t>Density</a:t>
            </a:r>
            <a:r>
              <a:rPr i="1" lang="en-US" sz="4200" u="sng">
                <a:latin typeface="Times New Roman"/>
                <a:ea typeface="Times New Roman"/>
                <a:cs typeface="Times New Roman"/>
                <a:sym typeface="Times New Roman"/>
              </a:rPr>
              <a:t> plots</a:t>
            </a:r>
            <a:endParaRPr i="1" sz="4700" u="sng">
              <a:latin typeface="Times New Roman"/>
              <a:ea typeface="Times New Roman"/>
              <a:cs typeface="Times New Roman"/>
              <a:sym typeface="Times New Roman"/>
            </a:endParaRPr>
          </a:p>
        </p:txBody>
      </p:sp>
      <p:pic>
        <p:nvPicPr>
          <p:cNvPr descr="Shape, polygon&#10;&#10;Description automatically generated" id="172" name="Google Shape;172;p11"/>
          <p:cNvPicPr preferRelativeResize="0"/>
          <p:nvPr>
            <p:ph idx="1" type="body"/>
          </p:nvPr>
        </p:nvPicPr>
        <p:blipFill rotWithShape="1">
          <a:blip r:embed="rId3">
            <a:alphaModFix/>
          </a:blip>
          <a:srcRect b="0" l="0" r="0" t="0"/>
          <a:stretch/>
        </p:blipFill>
        <p:spPr>
          <a:xfrm>
            <a:off x="-204025" y="0"/>
            <a:ext cx="95415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12"/>
          <p:cNvSpPr/>
          <p:nvPr/>
        </p:nvSpPr>
        <p:spPr>
          <a:xfrm>
            <a:off x="838200" y="473688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0" name="Google Shape;180;p12"/>
          <p:cNvPicPr preferRelativeResize="0"/>
          <p:nvPr/>
        </p:nvPicPr>
        <p:blipFill rotWithShape="1">
          <a:blip r:embed="rId3">
            <a:alphaModFix/>
          </a:blip>
          <a:srcRect b="13748" l="0" r="17877" t="0"/>
          <a:stretch/>
        </p:blipFill>
        <p:spPr>
          <a:xfrm>
            <a:off x="0" y="-42325"/>
            <a:ext cx="12191998" cy="6900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sp>
        <p:nvSpPr>
          <p:cNvPr id="185" name="Google Shape;185;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6" name="Google Shape;186;p13"/>
          <p:cNvPicPr preferRelativeResize="0"/>
          <p:nvPr/>
        </p:nvPicPr>
        <p:blipFill rotWithShape="1">
          <a:blip r:embed="rId3">
            <a:alphaModFix/>
          </a:blip>
          <a:srcRect b="13748" l="0" r="18140" t="0"/>
          <a:stretch/>
        </p:blipFill>
        <p:spPr>
          <a:xfrm>
            <a:off x="0" y="-42325"/>
            <a:ext cx="12191998" cy="6900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2" name="Google Shape;192;p14"/>
          <p:cNvPicPr preferRelativeResize="0"/>
          <p:nvPr/>
        </p:nvPicPr>
        <p:blipFill rotWithShape="1">
          <a:blip r:embed="rId3">
            <a:alphaModFix/>
          </a:blip>
          <a:srcRect b="13599" l="0" r="17877" t="0"/>
          <a:stretch/>
        </p:blipFill>
        <p:spPr>
          <a:xfrm>
            <a:off x="0" y="-42325"/>
            <a:ext cx="12191998" cy="697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idx="4294967295"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800"/>
              <a:buFont typeface="Arial"/>
              <a:buNone/>
            </a:pPr>
            <a:r>
              <a:rPr i="1" lang="en-US" sz="5800" u="sng">
                <a:latin typeface="Times New Roman"/>
                <a:ea typeface="Times New Roman"/>
                <a:cs typeface="Times New Roman"/>
                <a:sym typeface="Times New Roman"/>
              </a:rPr>
              <a:t>Dataset : Fossil wood</a:t>
            </a:r>
            <a:endParaRPr i="1" sz="5800" u="sng">
              <a:latin typeface="Times New Roman"/>
              <a:ea typeface="Times New Roman"/>
              <a:cs typeface="Times New Roman"/>
              <a:sym typeface="Times New Roman"/>
            </a:endParaRPr>
          </a:p>
        </p:txBody>
      </p:sp>
      <p:sp>
        <p:nvSpPr>
          <p:cNvPr id="198" name="Google Shape;198;p4"/>
          <p:cNvSpPr txBox="1"/>
          <p:nvPr>
            <p:ph idx="4294967295" type="body"/>
          </p:nvPr>
        </p:nvSpPr>
        <p:spPr>
          <a:xfrm>
            <a:off x="838200" y="1945084"/>
            <a:ext cx="10515600" cy="4251900"/>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2800"/>
              <a:buFont typeface="Times New Roman"/>
              <a:buChar char="●"/>
            </a:pPr>
            <a:r>
              <a:rPr lang="en-US">
                <a:solidFill>
                  <a:schemeClr val="dk1"/>
                </a:solidFill>
                <a:latin typeface="Times New Roman"/>
                <a:ea typeface="Times New Roman"/>
                <a:cs typeface="Times New Roman"/>
                <a:sym typeface="Times New Roman"/>
              </a:rPr>
              <a:t>The dataset contains images of 7 different types of fossil woods. Of them 6 are undamaged fossils and 1 is damaged fossil which is the target image on which we will do our analysis on.</a:t>
            </a:r>
            <a:endParaRPr>
              <a:solidFill>
                <a:schemeClr val="dk1"/>
              </a:solidFill>
              <a:latin typeface="Times New Roman"/>
              <a:ea typeface="Times New Roman"/>
              <a:cs typeface="Times New Roman"/>
              <a:sym typeface="Times New Roman"/>
            </a:endParaRPr>
          </a:p>
          <a:p>
            <a:pPr indent="-228600" lvl="0" marL="228600" rtl="0" algn="l">
              <a:lnSpc>
                <a:spcPct val="110000"/>
              </a:lnSpc>
              <a:spcBef>
                <a:spcPts val="1000"/>
              </a:spcBef>
              <a:spcAft>
                <a:spcPts val="0"/>
              </a:spcAft>
              <a:buSzPts val="2800"/>
              <a:buFont typeface="Times New Roman"/>
              <a:buChar char="●"/>
            </a:pPr>
            <a:r>
              <a:rPr lang="en-US">
                <a:solidFill>
                  <a:schemeClr val="dk1"/>
                </a:solidFill>
                <a:latin typeface="Times New Roman"/>
                <a:ea typeface="Times New Roman"/>
                <a:cs typeface="Times New Roman"/>
                <a:sym typeface="Times New Roman"/>
              </a:rPr>
              <a:t>The fossil woods are over 4 million years ago.</a:t>
            </a:r>
            <a:endParaRPr>
              <a:solidFill>
                <a:schemeClr val="dk1"/>
              </a:solidFill>
              <a:latin typeface="Times New Roman"/>
              <a:ea typeface="Times New Roman"/>
              <a:cs typeface="Times New Roman"/>
              <a:sym typeface="Times New Roman"/>
            </a:endParaRPr>
          </a:p>
          <a:p>
            <a:pPr indent="0" lvl="0" marL="609600" rtl="0" algn="l">
              <a:lnSpc>
                <a:spcPct val="110000"/>
              </a:lnSpc>
              <a:spcBef>
                <a:spcPts val="1600"/>
              </a:spcBef>
              <a:spcAft>
                <a:spcPts val="0"/>
              </a:spcAft>
              <a:buNone/>
            </a:pPr>
            <a:r>
              <a:t/>
            </a:r>
            <a:endParaRPr>
              <a:solidFill>
                <a:schemeClr val="dk1"/>
              </a:solidFill>
              <a:latin typeface="Times New Roman"/>
              <a:ea typeface="Times New Roman"/>
              <a:cs typeface="Times New Roman"/>
              <a:sym typeface="Times New Roman"/>
            </a:endParaRPr>
          </a:p>
          <a:p>
            <a:pPr indent="0" lvl="0" marL="228600" rtl="0" algn="l">
              <a:lnSpc>
                <a:spcPct val="110000"/>
              </a:lnSpc>
              <a:spcBef>
                <a:spcPts val="1600"/>
              </a:spcBef>
              <a:spcAft>
                <a:spcPts val="16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g1b2269dd157_0_24"/>
          <p:cNvPicPr preferRelativeResize="0"/>
          <p:nvPr>
            <p:ph idx="4294967295" type="body"/>
          </p:nvPr>
        </p:nvPicPr>
        <p:blipFill rotWithShape="1">
          <a:blip r:embed="rId3">
            <a:alphaModFix/>
          </a:blip>
          <a:srcRect b="0" l="0" r="0" t="0"/>
          <a:stretch/>
        </p:blipFill>
        <p:spPr>
          <a:xfrm>
            <a:off x="3831800" y="0"/>
            <a:ext cx="8360400" cy="6858000"/>
          </a:xfrm>
          <a:prstGeom prst="rect">
            <a:avLst/>
          </a:prstGeom>
          <a:noFill/>
          <a:ln>
            <a:noFill/>
          </a:ln>
        </p:spPr>
      </p:pic>
      <p:sp>
        <p:nvSpPr>
          <p:cNvPr id="205" name="Google Shape;205;g1b2269dd157_0_24"/>
          <p:cNvSpPr txBox="1"/>
          <p:nvPr/>
        </p:nvSpPr>
        <p:spPr>
          <a:xfrm>
            <a:off x="54275" y="1395175"/>
            <a:ext cx="3710100" cy="3540300"/>
          </a:xfrm>
          <a:prstGeom prst="rect">
            <a:avLst/>
          </a:prstGeom>
          <a:noFill/>
          <a:ln>
            <a:noFill/>
          </a:ln>
        </p:spPr>
        <p:txBody>
          <a:bodyPr anchorCtr="0" anchor="t" bIns="91425" lIns="91425" spcFirstLastPara="1" rIns="91425" wrap="square" tIns="91425">
            <a:spAutoFit/>
          </a:bodyPr>
          <a:lstStyle/>
          <a:p>
            <a:pPr indent="-355600" lvl="0" marL="457200" rtl="0" algn="l">
              <a:lnSpc>
                <a:spcPct val="110000"/>
              </a:lnSpc>
              <a:spcBef>
                <a:spcPts val="1000"/>
              </a:spcBef>
              <a:spcAft>
                <a:spcPts val="0"/>
              </a:spcAft>
              <a:buClr>
                <a:schemeClr val="dk1"/>
              </a:buClr>
              <a:buSzPts val="2000"/>
              <a:buChar char="●"/>
            </a:pPr>
            <a:r>
              <a:rPr lang="en-US" sz="2000">
                <a:solidFill>
                  <a:schemeClr val="dk1"/>
                </a:solidFill>
              </a:rPr>
              <a:t>The damaged part of the image is inside the painted region.</a:t>
            </a:r>
            <a:endParaRPr sz="2000">
              <a:solidFill>
                <a:schemeClr val="dk1"/>
              </a:solidFill>
            </a:endParaRPr>
          </a:p>
          <a:p>
            <a:pPr indent="-355600" lvl="0" marL="457200" rtl="0" algn="l">
              <a:lnSpc>
                <a:spcPct val="110000"/>
              </a:lnSpc>
              <a:spcBef>
                <a:spcPts val="0"/>
              </a:spcBef>
              <a:spcAft>
                <a:spcPts val="0"/>
              </a:spcAft>
              <a:buClr>
                <a:schemeClr val="dk1"/>
              </a:buClr>
              <a:buSzPts val="2000"/>
              <a:buChar char="●"/>
            </a:pPr>
            <a:r>
              <a:rPr lang="en-US" sz="2000">
                <a:solidFill>
                  <a:schemeClr val="dk1"/>
                </a:solidFill>
              </a:rPr>
              <a:t>Rest of the image is undamaged part</a:t>
            </a:r>
            <a:endParaRPr sz="2000">
              <a:solidFill>
                <a:schemeClr val="dk1"/>
              </a:solidFill>
            </a:endParaRPr>
          </a:p>
          <a:p>
            <a:pPr indent="-355600" lvl="0" marL="457200" rtl="0" algn="l">
              <a:lnSpc>
                <a:spcPct val="110000"/>
              </a:lnSpc>
              <a:spcBef>
                <a:spcPts val="0"/>
              </a:spcBef>
              <a:spcAft>
                <a:spcPts val="0"/>
              </a:spcAft>
              <a:buClr>
                <a:schemeClr val="dk1"/>
              </a:buClr>
              <a:buSzPts val="2000"/>
              <a:buChar char="●"/>
            </a:pPr>
            <a:r>
              <a:rPr lang="en-US" sz="2000">
                <a:solidFill>
                  <a:schemeClr val="dk1"/>
                </a:solidFill>
              </a:rPr>
              <a:t>Created a dataset with 1mm, 3mm, 5mm and 7mm cut images of damaged and undamaged parts</a:t>
            </a:r>
            <a:endParaRPr sz="2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2"/>
          <p:cNvSpPr txBox="1"/>
          <p:nvPr>
            <p:ph idx="4294967295"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800"/>
              <a:buFont typeface="Arial"/>
              <a:buNone/>
            </a:pPr>
            <a:r>
              <a:rPr i="1" lang="en-US" sz="5800" u="sng">
                <a:latin typeface="Times New Roman"/>
                <a:ea typeface="Times New Roman"/>
                <a:cs typeface="Times New Roman"/>
                <a:sym typeface="Times New Roman"/>
              </a:rPr>
              <a:t>Introduction</a:t>
            </a:r>
            <a:endParaRPr i="1" sz="5800" u="sng">
              <a:latin typeface="Times New Roman"/>
              <a:ea typeface="Times New Roman"/>
              <a:cs typeface="Times New Roman"/>
              <a:sym typeface="Times New Roman"/>
            </a:endParaRPr>
          </a:p>
        </p:txBody>
      </p:sp>
      <p:sp>
        <p:nvSpPr>
          <p:cNvPr id="77" name="Google Shape;77;p2"/>
          <p:cNvSpPr txBox="1"/>
          <p:nvPr>
            <p:ph idx="4294967295" type="body"/>
          </p:nvPr>
        </p:nvSpPr>
        <p:spPr>
          <a:xfrm>
            <a:off x="725775" y="1502150"/>
            <a:ext cx="10515600" cy="5188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81000" lvl="0" marL="457200" rtl="0" algn="just">
              <a:lnSpc>
                <a:spcPct val="115000"/>
              </a:lnSpc>
              <a:spcBef>
                <a:spcPts val="160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Based on paper ‘Chimpanzee wooden tool analysis advances the identification of percussive technology’ Co-authored by Prof. Chen Zeng .</a:t>
            </a:r>
            <a:endParaRPr>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In this project we aim to find best method to detect anomalies in the wood; i.e, it can distinguish damaged part of the wood from the undamaged part.</a:t>
            </a:r>
            <a:endParaRPr>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US">
                <a:solidFill>
                  <a:schemeClr val="dk1"/>
                </a:solidFill>
                <a:latin typeface="Times New Roman"/>
                <a:ea typeface="Times New Roman"/>
                <a:cs typeface="Times New Roman"/>
                <a:sym typeface="Times New Roman"/>
              </a:rPr>
              <a:t>To get to know what is common and distinct among the damaged and undamaged part, and figure out the correlation among 13 haralick features for different species.</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600"/>
              </a:spcBef>
              <a:spcAft>
                <a:spcPts val="16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18a137c7fbb_0_1"/>
          <p:cNvSpPr txBox="1"/>
          <p:nvPr>
            <p:ph idx="4294967295" type="title"/>
          </p:nvPr>
        </p:nvSpPr>
        <p:spPr>
          <a:xfrm>
            <a:off x="838200" y="365125"/>
            <a:ext cx="10515600" cy="1325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i="1" lang="en-US" sz="5800" u="sng">
                <a:latin typeface="Times New Roman"/>
                <a:ea typeface="Times New Roman"/>
                <a:cs typeface="Times New Roman"/>
                <a:sym typeface="Times New Roman"/>
              </a:rPr>
              <a:t>Methods</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212" name="Google Shape;212;g18a137c7fbb_0_1"/>
          <p:cNvSpPr txBox="1"/>
          <p:nvPr>
            <p:ph idx="4294967295" type="body"/>
          </p:nvPr>
        </p:nvSpPr>
        <p:spPr>
          <a:xfrm>
            <a:off x="744025" y="1945084"/>
            <a:ext cx="10515600" cy="42519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Extracted haralick features </a:t>
            </a:r>
            <a:r>
              <a:rPr lang="en-US">
                <a:solidFill>
                  <a:schemeClr val="dk1"/>
                </a:solidFill>
                <a:latin typeface="Times New Roman"/>
                <a:ea typeface="Times New Roman"/>
                <a:cs typeface="Times New Roman"/>
                <a:sym typeface="Times New Roman"/>
              </a:rPr>
              <a:t>and applied PCA</a:t>
            </a:r>
            <a:r>
              <a:rPr lang="en-US">
                <a:solidFill>
                  <a:schemeClr val="dk1"/>
                </a:solidFill>
                <a:latin typeface="Times New Roman"/>
                <a:ea typeface="Times New Roman"/>
                <a:cs typeface="Times New Roman"/>
                <a:sym typeface="Times New Roman"/>
              </a:rPr>
              <a:t> to distinguish between damaged and undamaged part of the image </a:t>
            </a:r>
            <a:endParaRPr>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Applied Gram matrix on outputs of pre-trained models like Resnet50 and VGG19 to extract patterns of the image and used PCA to </a:t>
            </a:r>
            <a:r>
              <a:rPr lang="en-US">
                <a:solidFill>
                  <a:schemeClr val="dk1"/>
                </a:solidFill>
                <a:latin typeface="Times New Roman"/>
                <a:ea typeface="Times New Roman"/>
                <a:cs typeface="Times New Roman"/>
                <a:sym typeface="Times New Roman"/>
              </a:rPr>
              <a:t>distinguish between damaged and undamaged part of the image.</a:t>
            </a:r>
            <a:endParaRPr>
              <a:solidFill>
                <a:schemeClr val="dk1"/>
              </a:solidFill>
              <a:latin typeface="Times New Roman"/>
              <a:ea typeface="Times New Roman"/>
              <a:cs typeface="Times New Roman"/>
              <a:sym typeface="Times New Roman"/>
            </a:endParaRPr>
          </a:p>
          <a:p>
            <a:pPr indent="0" lvl="0" marL="457200" rtl="0" algn="l">
              <a:spcBef>
                <a:spcPts val="16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806f831fbd_0_0"/>
          <p:cNvSpPr txBox="1"/>
          <p:nvPr>
            <p:ph type="title"/>
          </p:nvPr>
        </p:nvSpPr>
        <p:spPr>
          <a:xfrm>
            <a:off x="219875" y="241475"/>
            <a:ext cx="9480600" cy="49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i="1" lang="en-US" sz="5800" u="sng">
                <a:latin typeface="Times New Roman"/>
                <a:ea typeface="Times New Roman"/>
                <a:cs typeface="Times New Roman"/>
                <a:sym typeface="Times New Roman"/>
              </a:rPr>
              <a:t>PCA on Haralick features</a:t>
            </a:r>
            <a:endParaRPr i="1" sz="5800" u="sng">
              <a:latin typeface="Times New Roman"/>
              <a:ea typeface="Times New Roman"/>
              <a:cs typeface="Times New Roman"/>
              <a:sym typeface="Times New Roman"/>
            </a:endParaRPr>
          </a:p>
        </p:txBody>
      </p:sp>
      <p:pic>
        <p:nvPicPr>
          <p:cNvPr id="219" name="Google Shape;219;g1806f831fbd_0_0"/>
          <p:cNvPicPr preferRelativeResize="0"/>
          <p:nvPr/>
        </p:nvPicPr>
        <p:blipFill rotWithShape="1">
          <a:blip r:embed="rId3">
            <a:alphaModFix/>
          </a:blip>
          <a:srcRect b="0" l="0" r="10921" t="0"/>
          <a:stretch/>
        </p:blipFill>
        <p:spPr>
          <a:xfrm>
            <a:off x="73700" y="996800"/>
            <a:ext cx="5950403" cy="5783624"/>
          </a:xfrm>
          <a:prstGeom prst="rect">
            <a:avLst/>
          </a:prstGeom>
          <a:noFill/>
          <a:ln>
            <a:noFill/>
          </a:ln>
        </p:spPr>
      </p:pic>
      <p:pic>
        <p:nvPicPr>
          <p:cNvPr id="220" name="Google Shape;220;g1806f831fbd_0_0"/>
          <p:cNvPicPr preferRelativeResize="0"/>
          <p:nvPr/>
        </p:nvPicPr>
        <p:blipFill rotWithShape="1">
          <a:blip r:embed="rId4">
            <a:alphaModFix/>
          </a:blip>
          <a:srcRect b="0" l="0" r="10921" t="0"/>
          <a:stretch/>
        </p:blipFill>
        <p:spPr>
          <a:xfrm>
            <a:off x="6069075" y="996800"/>
            <a:ext cx="6026051" cy="57836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806f831fbd_0_8"/>
          <p:cNvSpPr txBox="1"/>
          <p:nvPr>
            <p:ph type="title"/>
          </p:nvPr>
        </p:nvSpPr>
        <p:spPr>
          <a:xfrm>
            <a:off x="242325" y="158525"/>
            <a:ext cx="9581700" cy="67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i="1" lang="en-US" sz="5800" u="sng">
                <a:latin typeface="Times New Roman"/>
                <a:ea typeface="Times New Roman"/>
                <a:cs typeface="Times New Roman"/>
                <a:sym typeface="Times New Roman"/>
              </a:rPr>
              <a:t>PCA on Haralick features</a:t>
            </a:r>
            <a:endParaRPr i="1" sz="5800" u="sng">
              <a:latin typeface="Times New Roman"/>
              <a:ea typeface="Times New Roman"/>
              <a:cs typeface="Times New Roman"/>
              <a:sym typeface="Times New Roman"/>
            </a:endParaRPr>
          </a:p>
        </p:txBody>
      </p:sp>
      <p:pic>
        <p:nvPicPr>
          <p:cNvPr id="227" name="Google Shape;227;g1806f831fbd_0_8"/>
          <p:cNvPicPr preferRelativeResize="0"/>
          <p:nvPr/>
        </p:nvPicPr>
        <p:blipFill rotWithShape="1">
          <a:blip r:embed="rId3">
            <a:alphaModFix/>
          </a:blip>
          <a:srcRect b="0" l="0" r="10746" t="0"/>
          <a:stretch/>
        </p:blipFill>
        <p:spPr>
          <a:xfrm>
            <a:off x="76750" y="1007875"/>
            <a:ext cx="5812449" cy="5771425"/>
          </a:xfrm>
          <a:prstGeom prst="rect">
            <a:avLst/>
          </a:prstGeom>
          <a:noFill/>
          <a:ln>
            <a:noFill/>
          </a:ln>
        </p:spPr>
      </p:pic>
      <p:pic>
        <p:nvPicPr>
          <p:cNvPr id="228" name="Google Shape;228;g1806f831fbd_0_8"/>
          <p:cNvPicPr preferRelativeResize="0"/>
          <p:nvPr/>
        </p:nvPicPr>
        <p:blipFill rotWithShape="1">
          <a:blip r:embed="rId4">
            <a:alphaModFix/>
          </a:blip>
          <a:srcRect b="0" l="0" r="11527" t="0"/>
          <a:stretch/>
        </p:blipFill>
        <p:spPr>
          <a:xfrm>
            <a:off x="5956650" y="1007875"/>
            <a:ext cx="6183450" cy="5771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5"/>
          <p:cNvSpPr txBox="1"/>
          <p:nvPr>
            <p:ph type="title"/>
          </p:nvPr>
        </p:nvSpPr>
        <p:spPr>
          <a:xfrm>
            <a:off x="966787" y="978801"/>
            <a:ext cx="6477000" cy="806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i="1" lang="en-US" sz="5800" u="sng">
                <a:latin typeface="Times New Roman"/>
                <a:ea typeface="Times New Roman"/>
                <a:cs typeface="Times New Roman"/>
                <a:sym typeface="Times New Roman"/>
              </a:rPr>
              <a:t>Neural style transfer</a:t>
            </a:r>
            <a:endParaRPr i="1" sz="5800" u="sng">
              <a:latin typeface="Times New Roman"/>
              <a:ea typeface="Times New Roman"/>
              <a:cs typeface="Times New Roman"/>
              <a:sym typeface="Times New Roman"/>
            </a:endParaRPr>
          </a:p>
        </p:txBody>
      </p:sp>
      <p:pic>
        <p:nvPicPr>
          <p:cNvPr descr="A picture containing graphical user interface&#10;&#10;Description automatically generated" id="234" name="Google Shape;234;p15"/>
          <p:cNvPicPr preferRelativeResize="0"/>
          <p:nvPr>
            <p:ph idx="1" type="body"/>
          </p:nvPr>
        </p:nvPicPr>
        <p:blipFill rotWithShape="1">
          <a:blip r:embed="rId3">
            <a:alphaModFix/>
          </a:blip>
          <a:srcRect b="0" l="0" r="0" t="0"/>
          <a:stretch/>
        </p:blipFill>
        <p:spPr>
          <a:xfrm>
            <a:off x="0" y="2006599"/>
            <a:ext cx="7010400" cy="4343400"/>
          </a:xfrm>
          <a:prstGeom prst="rect">
            <a:avLst/>
          </a:prstGeom>
          <a:noFill/>
          <a:ln>
            <a:noFill/>
          </a:ln>
        </p:spPr>
      </p:pic>
      <p:pic>
        <p:nvPicPr>
          <p:cNvPr descr="A picture containing text&#10;&#10;Description automatically generated" id="235" name="Google Shape;235;p15"/>
          <p:cNvPicPr preferRelativeResize="0"/>
          <p:nvPr/>
        </p:nvPicPr>
        <p:blipFill rotWithShape="1">
          <a:blip r:embed="rId4">
            <a:alphaModFix/>
          </a:blip>
          <a:srcRect b="0" l="0" r="0" t="0"/>
          <a:stretch/>
        </p:blipFill>
        <p:spPr>
          <a:xfrm>
            <a:off x="7809229" y="2375932"/>
            <a:ext cx="4382770" cy="3767693"/>
          </a:xfrm>
          <a:prstGeom prst="rect">
            <a:avLst/>
          </a:prstGeom>
          <a:noFill/>
          <a:ln>
            <a:noFill/>
          </a:ln>
        </p:spPr>
      </p:pic>
      <p:sp>
        <p:nvSpPr>
          <p:cNvPr id="236" name="Google Shape;236;p15"/>
          <p:cNvSpPr txBox="1"/>
          <p:nvPr/>
        </p:nvSpPr>
        <p:spPr>
          <a:xfrm>
            <a:off x="8715375" y="2006600"/>
            <a:ext cx="26860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Output image</a:t>
            </a:r>
            <a:endParaRPr/>
          </a:p>
        </p:txBody>
      </p:sp>
      <p:cxnSp>
        <p:nvCxnSpPr>
          <p:cNvPr id="237" name="Google Shape;237;p15"/>
          <p:cNvCxnSpPr/>
          <p:nvPr/>
        </p:nvCxnSpPr>
        <p:spPr>
          <a:xfrm>
            <a:off x="6872288" y="4186238"/>
            <a:ext cx="936941" cy="0"/>
          </a:xfrm>
          <a:prstGeom prst="straightConnector1">
            <a:avLst/>
          </a:prstGeom>
          <a:noFill/>
          <a:ln cap="flat" cmpd="sng" w="57150">
            <a:solidFill>
              <a:schemeClr val="dk1"/>
            </a:solidFill>
            <a:prstDash val="solid"/>
            <a:miter lim="800000"/>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6"/>
          <p:cNvSpPr txBox="1"/>
          <p:nvPr>
            <p:ph type="title"/>
          </p:nvPr>
        </p:nvSpPr>
        <p:spPr>
          <a:xfrm>
            <a:off x="806825" y="804550"/>
            <a:ext cx="5706000" cy="1162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i="1" lang="en-US" sz="5800" u="sng">
                <a:latin typeface="Times New Roman"/>
                <a:ea typeface="Times New Roman"/>
                <a:cs typeface="Times New Roman"/>
                <a:sym typeface="Times New Roman"/>
              </a:rPr>
              <a:t>Gram matrix</a:t>
            </a:r>
            <a:endParaRPr i="1" sz="5800" u="sng">
              <a:latin typeface="Times New Roman"/>
              <a:ea typeface="Times New Roman"/>
              <a:cs typeface="Times New Roman"/>
              <a:sym typeface="Times New Roman"/>
            </a:endParaRPr>
          </a:p>
        </p:txBody>
      </p:sp>
      <p:pic>
        <p:nvPicPr>
          <p:cNvPr descr="Neural Style Transfer in a Most Simple Way - DEV Community 👩‍💻👨‍💻" id="243" name="Google Shape;243;p16"/>
          <p:cNvPicPr preferRelativeResize="0"/>
          <p:nvPr>
            <p:ph idx="1" type="body"/>
          </p:nvPr>
        </p:nvPicPr>
        <p:blipFill rotWithShape="1">
          <a:blip r:embed="rId3">
            <a:alphaModFix/>
          </a:blip>
          <a:srcRect b="0" l="0" r="0" t="0"/>
          <a:stretch/>
        </p:blipFill>
        <p:spPr>
          <a:xfrm>
            <a:off x="878825" y="1851825"/>
            <a:ext cx="10561500" cy="3711300"/>
          </a:xfrm>
          <a:prstGeom prst="rect">
            <a:avLst/>
          </a:prstGeom>
          <a:noFill/>
          <a:ln>
            <a:noFill/>
          </a:ln>
        </p:spPr>
      </p:pic>
      <p:pic>
        <p:nvPicPr>
          <p:cNvPr descr="Gram Matrix -- from Wolfram MathWorld" id="244" name="Google Shape;244;p16"/>
          <p:cNvPicPr preferRelativeResize="0"/>
          <p:nvPr/>
        </p:nvPicPr>
        <p:blipFill rotWithShape="1">
          <a:blip r:embed="rId4">
            <a:alphaModFix/>
          </a:blip>
          <a:srcRect b="0" l="0" r="0" t="0"/>
          <a:stretch/>
        </p:blipFill>
        <p:spPr>
          <a:xfrm>
            <a:off x="3905250" y="5657850"/>
            <a:ext cx="3981450" cy="835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7"/>
          <p:cNvSpPr txBox="1"/>
          <p:nvPr>
            <p:ph idx="4294967295"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800"/>
              <a:buFont typeface="Arial"/>
              <a:buNone/>
            </a:pPr>
            <a:r>
              <a:rPr i="1" lang="en-US" sz="5800" u="sng">
                <a:latin typeface="Times New Roman"/>
                <a:ea typeface="Times New Roman"/>
                <a:cs typeface="Times New Roman"/>
                <a:sym typeface="Times New Roman"/>
              </a:rPr>
              <a:t>Resnet50 and VGG19</a:t>
            </a:r>
            <a:endParaRPr i="1" sz="5800" u="sng">
              <a:latin typeface="Times New Roman"/>
              <a:ea typeface="Times New Roman"/>
              <a:cs typeface="Times New Roman"/>
              <a:sym typeface="Times New Roman"/>
            </a:endParaRPr>
          </a:p>
        </p:txBody>
      </p:sp>
      <p:sp>
        <p:nvSpPr>
          <p:cNvPr id="250" name="Google Shape;250;p17"/>
          <p:cNvSpPr txBox="1"/>
          <p:nvPr>
            <p:ph idx="4294967295"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dk1"/>
              </a:buClr>
              <a:buSzPts val="2800"/>
              <a:buFont typeface="Times New Roman"/>
              <a:buChar char="●"/>
            </a:pPr>
            <a:r>
              <a:rPr lang="en-US">
                <a:solidFill>
                  <a:schemeClr val="dk1"/>
                </a:solidFill>
                <a:latin typeface="Times New Roman"/>
                <a:ea typeface="Times New Roman"/>
                <a:cs typeface="Times New Roman"/>
                <a:sym typeface="Times New Roman"/>
              </a:rPr>
              <a:t>VGG19 and Resnet50 are pre-trained Machine learning models.</a:t>
            </a:r>
            <a:endParaRPr>
              <a:solidFill>
                <a:schemeClr val="dk1"/>
              </a:solidFill>
              <a:latin typeface="Times New Roman"/>
              <a:ea typeface="Times New Roman"/>
              <a:cs typeface="Times New Roman"/>
              <a:sym typeface="Times New Roman"/>
            </a:endParaRPr>
          </a:p>
          <a:p>
            <a:pPr indent="-228600" lvl="0" marL="228600" rtl="0" algn="l">
              <a:lnSpc>
                <a:spcPct val="110000"/>
              </a:lnSpc>
              <a:spcBef>
                <a:spcPts val="1000"/>
              </a:spcBef>
              <a:spcAft>
                <a:spcPts val="0"/>
              </a:spcAft>
              <a:buClr>
                <a:schemeClr val="dk1"/>
              </a:buClr>
              <a:buSzPts val="2800"/>
              <a:buFont typeface="Times New Roman"/>
              <a:buChar char="●"/>
            </a:pPr>
            <a:r>
              <a:rPr lang="en-US">
                <a:solidFill>
                  <a:schemeClr val="dk1"/>
                </a:solidFill>
                <a:latin typeface="Times New Roman"/>
                <a:ea typeface="Times New Roman"/>
                <a:cs typeface="Times New Roman"/>
                <a:sym typeface="Times New Roman"/>
              </a:rPr>
              <a:t>VGG19 contains 19 layers on convolution layers while Resnet50 contains 50 layers of convolutional layers</a:t>
            </a:r>
            <a:endParaRPr>
              <a:solidFill>
                <a:schemeClr val="dk1"/>
              </a:solidFill>
              <a:latin typeface="Times New Roman"/>
              <a:ea typeface="Times New Roman"/>
              <a:cs typeface="Times New Roman"/>
              <a:sym typeface="Times New Roman"/>
            </a:endParaRPr>
          </a:p>
          <a:p>
            <a:pPr indent="-228600" lvl="0" marL="228600" rtl="0" algn="l">
              <a:lnSpc>
                <a:spcPct val="110000"/>
              </a:lnSpc>
              <a:spcBef>
                <a:spcPts val="1000"/>
              </a:spcBef>
              <a:spcAft>
                <a:spcPts val="1600"/>
              </a:spcAft>
              <a:buClr>
                <a:schemeClr val="dk1"/>
              </a:buClr>
              <a:buSzPts val="2800"/>
              <a:buFont typeface="Times New Roman"/>
              <a:buChar char="●"/>
            </a:pPr>
            <a:r>
              <a:rPr lang="en-US">
                <a:solidFill>
                  <a:schemeClr val="dk1"/>
                </a:solidFill>
                <a:latin typeface="Times New Roman"/>
                <a:ea typeface="Times New Roman"/>
                <a:cs typeface="Times New Roman"/>
                <a:sym typeface="Times New Roman"/>
              </a:rPr>
              <a:t>Resnet50 is faster because it produces less parameters than VGG19</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8"/>
          <p:cNvSpPr txBox="1"/>
          <p:nvPr>
            <p:ph idx="4294967295" type="title"/>
          </p:nvPr>
        </p:nvSpPr>
        <p:spPr>
          <a:xfrm>
            <a:off x="0" y="0"/>
            <a:ext cx="9363300" cy="777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i="1" lang="en-US" sz="5800" u="sng">
                <a:latin typeface="Times New Roman"/>
                <a:ea typeface="Times New Roman"/>
                <a:cs typeface="Times New Roman"/>
                <a:sym typeface="Times New Roman"/>
              </a:rPr>
              <a:t>Resnet50 output of 5mm cut</a:t>
            </a:r>
            <a:endParaRPr i="1" sz="5800" u="sng">
              <a:latin typeface="Times New Roman"/>
              <a:ea typeface="Times New Roman"/>
              <a:cs typeface="Times New Roman"/>
              <a:sym typeface="Times New Roman"/>
            </a:endParaRPr>
          </a:p>
        </p:txBody>
      </p:sp>
      <p:pic>
        <p:nvPicPr>
          <p:cNvPr id="256" name="Google Shape;256;p18"/>
          <p:cNvPicPr preferRelativeResize="0"/>
          <p:nvPr/>
        </p:nvPicPr>
        <p:blipFill rotWithShape="1">
          <a:blip r:embed="rId3">
            <a:alphaModFix/>
          </a:blip>
          <a:srcRect b="0" l="0" r="10602" t="0"/>
          <a:stretch/>
        </p:blipFill>
        <p:spPr>
          <a:xfrm>
            <a:off x="99250" y="992900"/>
            <a:ext cx="5981076" cy="5283527"/>
          </a:xfrm>
          <a:prstGeom prst="rect">
            <a:avLst/>
          </a:prstGeom>
          <a:noFill/>
          <a:ln>
            <a:noFill/>
          </a:ln>
        </p:spPr>
      </p:pic>
      <p:pic>
        <p:nvPicPr>
          <p:cNvPr id="257" name="Google Shape;257;p18"/>
          <p:cNvPicPr preferRelativeResize="0"/>
          <p:nvPr/>
        </p:nvPicPr>
        <p:blipFill rotWithShape="1">
          <a:blip r:embed="rId4">
            <a:alphaModFix/>
          </a:blip>
          <a:srcRect b="0" l="0" r="10825" t="0"/>
          <a:stretch/>
        </p:blipFill>
        <p:spPr>
          <a:xfrm>
            <a:off x="6165275" y="967700"/>
            <a:ext cx="5981076" cy="5283527"/>
          </a:xfrm>
          <a:prstGeom prst="rect">
            <a:avLst/>
          </a:prstGeom>
          <a:noFill/>
          <a:ln>
            <a:noFill/>
          </a:ln>
        </p:spPr>
      </p:pic>
      <p:sp>
        <p:nvSpPr>
          <p:cNvPr id="258" name="Google Shape;258;p18"/>
          <p:cNvSpPr txBox="1"/>
          <p:nvPr/>
        </p:nvSpPr>
        <p:spPr>
          <a:xfrm>
            <a:off x="1358425" y="6328200"/>
            <a:ext cx="336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1st</a:t>
            </a:r>
            <a:r>
              <a:rPr lang="en-US" sz="1800">
                <a:solidFill>
                  <a:schemeClr val="dk1"/>
                </a:solidFill>
              </a:rPr>
              <a:t> layer of 5mm images</a:t>
            </a:r>
            <a:endParaRPr sz="1800">
              <a:solidFill>
                <a:schemeClr val="dk1"/>
              </a:solidFill>
            </a:endParaRPr>
          </a:p>
        </p:txBody>
      </p:sp>
      <p:sp>
        <p:nvSpPr>
          <p:cNvPr id="259" name="Google Shape;259;p18"/>
          <p:cNvSpPr txBox="1"/>
          <p:nvPr/>
        </p:nvSpPr>
        <p:spPr>
          <a:xfrm>
            <a:off x="7475063" y="6328200"/>
            <a:ext cx="336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49</a:t>
            </a:r>
            <a:r>
              <a:rPr lang="en-US" sz="1800">
                <a:solidFill>
                  <a:schemeClr val="dk1"/>
                </a:solidFill>
              </a:rPr>
              <a:t>th layer of 5mm images</a:t>
            </a:r>
            <a:endParaRPr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8a137c7fbb_2_45"/>
          <p:cNvSpPr txBox="1"/>
          <p:nvPr>
            <p:ph idx="4294967295" type="title"/>
          </p:nvPr>
        </p:nvSpPr>
        <p:spPr>
          <a:xfrm>
            <a:off x="60475" y="104225"/>
            <a:ext cx="11189400" cy="884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80000"/>
              <a:buFont typeface="Arial"/>
              <a:buNone/>
            </a:pPr>
            <a:r>
              <a:rPr i="1" lang="en-US" sz="6000" u="sng">
                <a:latin typeface="Times New Roman"/>
                <a:ea typeface="Times New Roman"/>
                <a:cs typeface="Times New Roman"/>
                <a:sym typeface="Times New Roman"/>
              </a:rPr>
              <a:t>Resnet50 output of 1mm and 3mm cut</a:t>
            </a:r>
            <a:endParaRPr i="1" sz="6000" u="sng">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29729"/>
              <a:buFont typeface="Arial"/>
              <a:buNone/>
            </a:pPr>
            <a:r>
              <a:t/>
            </a:r>
            <a:endParaRPr/>
          </a:p>
        </p:txBody>
      </p:sp>
      <p:sp>
        <p:nvSpPr>
          <p:cNvPr id="265" name="Google Shape;265;g18a137c7fbb_2_45"/>
          <p:cNvSpPr txBox="1"/>
          <p:nvPr/>
        </p:nvSpPr>
        <p:spPr>
          <a:xfrm>
            <a:off x="1358425" y="6254500"/>
            <a:ext cx="336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25th layer of 1mm images</a:t>
            </a:r>
            <a:endParaRPr sz="1800">
              <a:solidFill>
                <a:schemeClr val="dk1"/>
              </a:solidFill>
            </a:endParaRPr>
          </a:p>
        </p:txBody>
      </p:sp>
      <p:sp>
        <p:nvSpPr>
          <p:cNvPr id="266" name="Google Shape;266;g18a137c7fbb_2_45"/>
          <p:cNvSpPr txBox="1"/>
          <p:nvPr/>
        </p:nvSpPr>
        <p:spPr>
          <a:xfrm>
            <a:off x="7721750" y="6267150"/>
            <a:ext cx="308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25th layer of 3mm images</a:t>
            </a:r>
            <a:endParaRPr sz="1800"/>
          </a:p>
        </p:txBody>
      </p:sp>
      <p:pic>
        <p:nvPicPr>
          <p:cNvPr id="267" name="Google Shape;267;g18a137c7fbb_2_45"/>
          <p:cNvPicPr preferRelativeResize="0"/>
          <p:nvPr/>
        </p:nvPicPr>
        <p:blipFill rotWithShape="1">
          <a:blip r:embed="rId3">
            <a:alphaModFix/>
          </a:blip>
          <a:srcRect b="0" l="0" r="10881" t="0"/>
          <a:stretch/>
        </p:blipFill>
        <p:spPr>
          <a:xfrm>
            <a:off x="60475" y="749400"/>
            <a:ext cx="5963628" cy="5505100"/>
          </a:xfrm>
          <a:prstGeom prst="rect">
            <a:avLst/>
          </a:prstGeom>
          <a:noFill/>
          <a:ln>
            <a:noFill/>
          </a:ln>
        </p:spPr>
      </p:pic>
      <p:pic>
        <p:nvPicPr>
          <p:cNvPr id="268" name="Google Shape;268;g18a137c7fbb_2_45"/>
          <p:cNvPicPr preferRelativeResize="0"/>
          <p:nvPr/>
        </p:nvPicPr>
        <p:blipFill rotWithShape="1">
          <a:blip r:embed="rId4">
            <a:alphaModFix/>
          </a:blip>
          <a:srcRect b="0" l="0" r="10793" t="0"/>
          <a:stretch/>
        </p:blipFill>
        <p:spPr>
          <a:xfrm>
            <a:off x="6142750" y="749400"/>
            <a:ext cx="5963628" cy="5505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9"/>
          <p:cNvSpPr txBox="1"/>
          <p:nvPr>
            <p:ph idx="4294967295" type="title"/>
          </p:nvPr>
        </p:nvSpPr>
        <p:spPr>
          <a:xfrm>
            <a:off x="84950" y="151300"/>
            <a:ext cx="11189400" cy="884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80000"/>
              <a:buFont typeface="Arial"/>
              <a:buNone/>
            </a:pPr>
            <a:r>
              <a:rPr i="1" lang="en-US" sz="6000" u="sng">
                <a:latin typeface="Times New Roman"/>
                <a:ea typeface="Times New Roman"/>
                <a:cs typeface="Times New Roman"/>
                <a:sym typeface="Times New Roman"/>
              </a:rPr>
              <a:t>Resnet50 output of 5mm and 7mm cut</a:t>
            </a:r>
            <a:endParaRPr i="1" sz="6000" u="sng">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129729"/>
              <a:buFont typeface="Arial"/>
              <a:buNone/>
            </a:pPr>
            <a:r>
              <a:t/>
            </a:r>
            <a:endParaRPr/>
          </a:p>
        </p:txBody>
      </p:sp>
      <p:pic>
        <p:nvPicPr>
          <p:cNvPr id="274" name="Google Shape;274;p19"/>
          <p:cNvPicPr preferRelativeResize="0"/>
          <p:nvPr/>
        </p:nvPicPr>
        <p:blipFill rotWithShape="1">
          <a:blip r:embed="rId3">
            <a:alphaModFix/>
          </a:blip>
          <a:srcRect b="0" l="0" r="10992" t="0"/>
          <a:stretch/>
        </p:blipFill>
        <p:spPr>
          <a:xfrm>
            <a:off x="84950" y="828125"/>
            <a:ext cx="5781750" cy="5439023"/>
          </a:xfrm>
          <a:prstGeom prst="rect">
            <a:avLst/>
          </a:prstGeom>
          <a:noFill/>
          <a:ln>
            <a:noFill/>
          </a:ln>
        </p:spPr>
      </p:pic>
      <p:pic>
        <p:nvPicPr>
          <p:cNvPr id="275" name="Google Shape;275;p19"/>
          <p:cNvPicPr preferRelativeResize="0"/>
          <p:nvPr/>
        </p:nvPicPr>
        <p:blipFill rotWithShape="1">
          <a:blip r:embed="rId4">
            <a:alphaModFix/>
          </a:blip>
          <a:srcRect b="0" l="0" r="10746" t="0"/>
          <a:stretch/>
        </p:blipFill>
        <p:spPr>
          <a:xfrm>
            <a:off x="5956650" y="828125"/>
            <a:ext cx="6127227" cy="5439023"/>
          </a:xfrm>
          <a:prstGeom prst="rect">
            <a:avLst/>
          </a:prstGeom>
          <a:noFill/>
          <a:ln>
            <a:noFill/>
          </a:ln>
        </p:spPr>
      </p:pic>
      <p:sp>
        <p:nvSpPr>
          <p:cNvPr id="276" name="Google Shape;276;p19"/>
          <p:cNvSpPr txBox="1"/>
          <p:nvPr/>
        </p:nvSpPr>
        <p:spPr>
          <a:xfrm>
            <a:off x="1358425" y="6254500"/>
            <a:ext cx="336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25th layer of 5mm images</a:t>
            </a:r>
            <a:endParaRPr sz="1800">
              <a:solidFill>
                <a:schemeClr val="dk1"/>
              </a:solidFill>
            </a:endParaRPr>
          </a:p>
        </p:txBody>
      </p:sp>
      <p:sp>
        <p:nvSpPr>
          <p:cNvPr id="277" name="Google Shape;277;p19"/>
          <p:cNvSpPr txBox="1"/>
          <p:nvPr/>
        </p:nvSpPr>
        <p:spPr>
          <a:xfrm>
            <a:off x="7721750" y="6267150"/>
            <a:ext cx="308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25th layer of 7mm images</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ph idx="4294967295" type="title"/>
          </p:nvPr>
        </p:nvSpPr>
        <p:spPr>
          <a:xfrm>
            <a:off x="242350" y="129025"/>
            <a:ext cx="8457600" cy="715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i="1" lang="en-US" sz="5800" u="sng">
                <a:latin typeface="Times New Roman"/>
                <a:ea typeface="Times New Roman"/>
                <a:cs typeface="Times New Roman"/>
                <a:sym typeface="Times New Roman"/>
              </a:rPr>
              <a:t>VGG19 output of 5mm cut</a:t>
            </a:r>
            <a:endParaRPr i="1" sz="5800" u="sng">
              <a:latin typeface="Times New Roman"/>
              <a:ea typeface="Times New Roman"/>
              <a:cs typeface="Times New Roman"/>
              <a:sym typeface="Times New Roman"/>
            </a:endParaRPr>
          </a:p>
        </p:txBody>
      </p:sp>
      <p:pic>
        <p:nvPicPr>
          <p:cNvPr id="283" name="Google Shape;283;p20"/>
          <p:cNvPicPr preferRelativeResize="0"/>
          <p:nvPr/>
        </p:nvPicPr>
        <p:blipFill rotWithShape="1">
          <a:blip r:embed="rId3">
            <a:alphaModFix/>
          </a:blip>
          <a:srcRect b="0" l="0" r="10538" t="0"/>
          <a:stretch/>
        </p:blipFill>
        <p:spPr>
          <a:xfrm>
            <a:off x="88000" y="996625"/>
            <a:ext cx="5947351" cy="5379048"/>
          </a:xfrm>
          <a:prstGeom prst="rect">
            <a:avLst/>
          </a:prstGeom>
          <a:noFill/>
          <a:ln>
            <a:noFill/>
          </a:ln>
        </p:spPr>
      </p:pic>
      <p:pic>
        <p:nvPicPr>
          <p:cNvPr id="284" name="Google Shape;284;p20"/>
          <p:cNvPicPr preferRelativeResize="0"/>
          <p:nvPr/>
        </p:nvPicPr>
        <p:blipFill rotWithShape="1">
          <a:blip r:embed="rId4">
            <a:alphaModFix/>
          </a:blip>
          <a:srcRect b="0" l="0" r="10960" t="0"/>
          <a:stretch/>
        </p:blipFill>
        <p:spPr>
          <a:xfrm>
            <a:off x="6091550" y="996625"/>
            <a:ext cx="6037325" cy="5379052"/>
          </a:xfrm>
          <a:prstGeom prst="rect">
            <a:avLst/>
          </a:prstGeom>
          <a:noFill/>
          <a:ln>
            <a:noFill/>
          </a:ln>
        </p:spPr>
      </p:pic>
      <p:sp>
        <p:nvSpPr>
          <p:cNvPr id="285" name="Google Shape;285;p20"/>
          <p:cNvSpPr txBox="1"/>
          <p:nvPr/>
        </p:nvSpPr>
        <p:spPr>
          <a:xfrm>
            <a:off x="1380925" y="6288250"/>
            <a:ext cx="336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1st</a:t>
            </a:r>
            <a:r>
              <a:rPr lang="en-US" sz="1800">
                <a:solidFill>
                  <a:schemeClr val="dk1"/>
                </a:solidFill>
              </a:rPr>
              <a:t> layer of 5mm images</a:t>
            </a:r>
            <a:endParaRPr sz="1800">
              <a:solidFill>
                <a:schemeClr val="dk1"/>
              </a:solidFill>
            </a:endParaRPr>
          </a:p>
        </p:txBody>
      </p:sp>
      <p:sp>
        <p:nvSpPr>
          <p:cNvPr id="286" name="Google Shape;286;p20"/>
          <p:cNvSpPr txBox="1"/>
          <p:nvPr/>
        </p:nvSpPr>
        <p:spPr>
          <a:xfrm>
            <a:off x="7665563" y="6288250"/>
            <a:ext cx="336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18</a:t>
            </a:r>
            <a:r>
              <a:rPr lang="en-US" sz="1800">
                <a:solidFill>
                  <a:schemeClr val="dk1"/>
                </a:solidFill>
              </a:rPr>
              <a:t>th layer of 5mm images</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1b26813f220_0_87"/>
          <p:cNvSpPr txBox="1"/>
          <p:nvPr/>
        </p:nvSpPr>
        <p:spPr>
          <a:xfrm>
            <a:off x="449700" y="1968175"/>
            <a:ext cx="94788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solidFill>
                  <a:schemeClr val="dk1"/>
                </a:solidFill>
                <a:latin typeface="Times New Roman"/>
                <a:ea typeface="Times New Roman"/>
                <a:cs typeface="Times New Roman"/>
                <a:sym typeface="Times New Roman"/>
              </a:rPr>
              <a:t>Dataset 1:</a:t>
            </a:r>
            <a:endParaRPr sz="3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2400">
                <a:solidFill>
                  <a:schemeClr val="dk1"/>
                </a:solidFill>
                <a:latin typeface="Times New Roman"/>
                <a:ea typeface="Times New Roman"/>
                <a:cs typeface="Times New Roman"/>
                <a:sym typeface="Times New Roman"/>
              </a:rPr>
              <a:t>There are 31 different images of wood species in the dataset .</a:t>
            </a:r>
            <a:endParaRPr/>
          </a:p>
        </p:txBody>
      </p:sp>
      <p:sp>
        <p:nvSpPr>
          <p:cNvPr id="84" name="Google Shape;84;g1b26813f220_0_87"/>
          <p:cNvSpPr txBox="1"/>
          <p:nvPr/>
        </p:nvSpPr>
        <p:spPr>
          <a:xfrm>
            <a:off x="449700" y="3394200"/>
            <a:ext cx="10969800" cy="120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solidFill>
                  <a:schemeClr val="dk1"/>
                </a:solidFill>
                <a:latin typeface="Times New Roman"/>
                <a:ea typeface="Times New Roman"/>
                <a:cs typeface="Times New Roman"/>
                <a:sym typeface="Times New Roman"/>
              </a:rPr>
              <a:t>Dataset 2:</a:t>
            </a:r>
            <a:endParaRPr sz="3400">
              <a:solidFill>
                <a:schemeClr val="dk1"/>
              </a:solidFill>
              <a:latin typeface="Times New Roman"/>
              <a:ea typeface="Times New Roman"/>
              <a:cs typeface="Times New Roman"/>
              <a:sym typeface="Times New Roman"/>
            </a:endParaRPr>
          </a:p>
          <a:p>
            <a:pPr indent="0" lvl="0" marL="0" rtl="0" algn="just">
              <a:lnSpc>
                <a:spcPct val="110000"/>
              </a:lnSpc>
              <a:spcBef>
                <a:spcPts val="1000"/>
              </a:spcBef>
              <a:spcAft>
                <a:spcPts val="1600"/>
              </a:spcAft>
              <a:buNone/>
            </a:pPr>
            <a:r>
              <a:rPr lang="en-US" sz="2400">
                <a:solidFill>
                  <a:schemeClr val="dk1"/>
                </a:solidFill>
                <a:latin typeface="Times New Roman"/>
                <a:ea typeface="Times New Roman"/>
                <a:cs typeface="Times New Roman"/>
                <a:sym typeface="Times New Roman"/>
              </a:rPr>
              <a:t>This dataset contain various images of one species named ‘Coula’.</a:t>
            </a:r>
            <a:endParaRPr sz="2400">
              <a:solidFill>
                <a:schemeClr val="dk1"/>
              </a:solidFill>
              <a:latin typeface="Times New Roman"/>
              <a:ea typeface="Times New Roman"/>
              <a:cs typeface="Times New Roman"/>
              <a:sym typeface="Times New Roman"/>
            </a:endParaRPr>
          </a:p>
        </p:txBody>
      </p:sp>
      <p:sp>
        <p:nvSpPr>
          <p:cNvPr id="85" name="Google Shape;85;g1b26813f220_0_87"/>
          <p:cNvSpPr txBox="1"/>
          <p:nvPr/>
        </p:nvSpPr>
        <p:spPr>
          <a:xfrm>
            <a:off x="449700" y="193850"/>
            <a:ext cx="73287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5800" u="sng">
                <a:solidFill>
                  <a:schemeClr val="dk1"/>
                </a:solidFill>
                <a:latin typeface="Times New Roman"/>
                <a:ea typeface="Times New Roman"/>
                <a:cs typeface="Times New Roman"/>
                <a:sym typeface="Times New Roman"/>
              </a:rPr>
              <a:t>Datasets:</a:t>
            </a:r>
            <a:endParaRPr i="1" sz="5800" u="sng">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1"/>
          <p:cNvSpPr txBox="1"/>
          <p:nvPr>
            <p:ph idx="4294967295" type="title"/>
          </p:nvPr>
        </p:nvSpPr>
        <p:spPr>
          <a:xfrm>
            <a:off x="0" y="338400"/>
            <a:ext cx="10481100" cy="60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800"/>
              <a:buFont typeface="Arial"/>
              <a:buNone/>
            </a:pPr>
            <a:r>
              <a:rPr i="1" lang="en-US" sz="5400" u="sng">
                <a:latin typeface="Times New Roman"/>
                <a:ea typeface="Times New Roman"/>
                <a:cs typeface="Times New Roman"/>
                <a:sym typeface="Times New Roman"/>
              </a:rPr>
              <a:t>VGG19 output of 5mm and 7mm cut</a:t>
            </a:r>
            <a:endParaRPr i="1" sz="5400" u="sng">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4800"/>
              <a:buFont typeface="Arial"/>
              <a:buNone/>
            </a:pPr>
            <a:r>
              <a:t/>
            </a:r>
            <a:endParaRPr i="1" sz="5400" u="sng">
              <a:latin typeface="Times New Roman"/>
              <a:ea typeface="Times New Roman"/>
              <a:cs typeface="Times New Roman"/>
              <a:sym typeface="Times New Roman"/>
            </a:endParaRPr>
          </a:p>
        </p:txBody>
      </p:sp>
      <p:pic>
        <p:nvPicPr>
          <p:cNvPr id="292" name="Google Shape;292;p21"/>
          <p:cNvPicPr preferRelativeResize="0"/>
          <p:nvPr/>
        </p:nvPicPr>
        <p:blipFill rotWithShape="1">
          <a:blip r:embed="rId3">
            <a:alphaModFix/>
          </a:blip>
          <a:srcRect b="0" l="0" r="11331" t="0"/>
          <a:stretch/>
        </p:blipFill>
        <p:spPr>
          <a:xfrm>
            <a:off x="99250" y="944100"/>
            <a:ext cx="5902377" cy="5367300"/>
          </a:xfrm>
          <a:prstGeom prst="rect">
            <a:avLst/>
          </a:prstGeom>
          <a:noFill/>
          <a:ln>
            <a:noFill/>
          </a:ln>
        </p:spPr>
      </p:pic>
      <p:pic>
        <p:nvPicPr>
          <p:cNvPr id="293" name="Google Shape;293;p21"/>
          <p:cNvPicPr preferRelativeResize="0"/>
          <p:nvPr/>
        </p:nvPicPr>
        <p:blipFill rotWithShape="1">
          <a:blip r:embed="rId4">
            <a:alphaModFix/>
          </a:blip>
          <a:srcRect b="0" l="0" r="10722" t="0"/>
          <a:stretch/>
        </p:blipFill>
        <p:spPr>
          <a:xfrm>
            <a:off x="6141525" y="944100"/>
            <a:ext cx="5964851" cy="5367300"/>
          </a:xfrm>
          <a:prstGeom prst="rect">
            <a:avLst/>
          </a:prstGeom>
          <a:noFill/>
          <a:ln>
            <a:noFill/>
          </a:ln>
        </p:spPr>
      </p:pic>
      <p:sp>
        <p:nvSpPr>
          <p:cNvPr id="294" name="Google Shape;294;p21"/>
          <p:cNvSpPr txBox="1"/>
          <p:nvPr/>
        </p:nvSpPr>
        <p:spPr>
          <a:xfrm>
            <a:off x="1920550" y="6311400"/>
            <a:ext cx="339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9th layer of 5mm images</a:t>
            </a:r>
            <a:endParaRPr sz="1800">
              <a:solidFill>
                <a:schemeClr val="dk1"/>
              </a:solidFill>
            </a:endParaRPr>
          </a:p>
        </p:txBody>
      </p:sp>
      <p:sp>
        <p:nvSpPr>
          <p:cNvPr id="295" name="Google Shape;295;p21"/>
          <p:cNvSpPr txBox="1"/>
          <p:nvPr/>
        </p:nvSpPr>
        <p:spPr>
          <a:xfrm>
            <a:off x="7919100" y="6311400"/>
            <a:ext cx="339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9th layer of 7mm images</a:t>
            </a:r>
            <a:endParaRPr sz="1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g1b2514cf294_0_6"/>
          <p:cNvPicPr preferRelativeResize="0"/>
          <p:nvPr/>
        </p:nvPicPr>
        <p:blipFill>
          <a:blip r:embed="rId3">
            <a:alphaModFix/>
          </a:blip>
          <a:stretch>
            <a:fillRect/>
          </a:stretch>
        </p:blipFill>
        <p:spPr>
          <a:xfrm>
            <a:off x="3303938" y="1893450"/>
            <a:ext cx="5584125" cy="4133725"/>
          </a:xfrm>
          <a:prstGeom prst="rect">
            <a:avLst/>
          </a:prstGeom>
          <a:noFill/>
          <a:ln>
            <a:noFill/>
          </a:ln>
        </p:spPr>
      </p:pic>
      <p:sp>
        <p:nvSpPr>
          <p:cNvPr id="302" name="Google Shape;302;g1b2514cf294_0_6"/>
          <p:cNvSpPr txBox="1"/>
          <p:nvPr>
            <p:ph type="title"/>
          </p:nvPr>
        </p:nvSpPr>
        <p:spPr>
          <a:xfrm>
            <a:off x="41565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t-test on PCA values of Resnet50 model of all image sizes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2"/>
          <p:cNvSpPr txBox="1"/>
          <p:nvPr>
            <p:ph idx="4294967295" type="title"/>
          </p:nvPr>
        </p:nvSpPr>
        <p:spPr>
          <a:xfrm>
            <a:off x="253600" y="50350"/>
            <a:ext cx="11938500" cy="737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320"/>
              <a:buFont typeface="Arial"/>
              <a:buNone/>
            </a:pPr>
            <a:r>
              <a:rPr i="1" lang="en-US" sz="5000" u="sng">
                <a:latin typeface="Times New Roman"/>
                <a:ea typeface="Times New Roman"/>
                <a:cs typeface="Times New Roman"/>
                <a:sym typeface="Times New Roman"/>
              </a:rPr>
              <a:t>Resnet50 output of 5mm images of all wood</a:t>
            </a:r>
            <a:endParaRPr i="1" sz="5000" u="sng">
              <a:latin typeface="Times New Roman"/>
              <a:ea typeface="Times New Roman"/>
              <a:cs typeface="Times New Roman"/>
              <a:sym typeface="Times New Roman"/>
            </a:endParaRPr>
          </a:p>
        </p:txBody>
      </p:sp>
      <p:pic>
        <p:nvPicPr>
          <p:cNvPr id="308" name="Google Shape;308;p22"/>
          <p:cNvPicPr preferRelativeResize="0"/>
          <p:nvPr/>
        </p:nvPicPr>
        <p:blipFill rotWithShape="1">
          <a:blip r:embed="rId3">
            <a:alphaModFix/>
          </a:blip>
          <a:srcRect b="0" l="0" r="10793" t="0"/>
          <a:stretch/>
        </p:blipFill>
        <p:spPr>
          <a:xfrm>
            <a:off x="1617000" y="788050"/>
            <a:ext cx="7281126" cy="59287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8a137c7fbb_2_19"/>
          <p:cNvSpPr txBox="1"/>
          <p:nvPr>
            <p:ph idx="4294967295" type="title"/>
          </p:nvPr>
        </p:nvSpPr>
        <p:spPr>
          <a:xfrm>
            <a:off x="253600" y="50350"/>
            <a:ext cx="11938500" cy="737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320"/>
              <a:buFont typeface="Arial"/>
              <a:buNone/>
            </a:pPr>
            <a:r>
              <a:rPr i="1" lang="en-US" sz="5000" u="sng">
                <a:latin typeface="Times New Roman"/>
                <a:ea typeface="Times New Roman"/>
                <a:cs typeface="Times New Roman"/>
                <a:sym typeface="Times New Roman"/>
              </a:rPr>
              <a:t>Resnet50 output of 7mm images of all wood</a:t>
            </a:r>
            <a:endParaRPr i="1" sz="5000" u="sng">
              <a:latin typeface="Times New Roman"/>
              <a:ea typeface="Times New Roman"/>
              <a:cs typeface="Times New Roman"/>
              <a:sym typeface="Times New Roman"/>
            </a:endParaRPr>
          </a:p>
        </p:txBody>
      </p:sp>
      <p:pic>
        <p:nvPicPr>
          <p:cNvPr id="314" name="Google Shape;314;g18a137c7fbb_2_19"/>
          <p:cNvPicPr preferRelativeResize="0"/>
          <p:nvPr/>
        </p:nvPicPr>
        <p:blipFill rotWithShape="1">
          <a:blip r:embed="rId3">
            <a:alphaModFix/>
          </a:blip>
          <a:srcRect b="0" l="0" r="10176" t="0"/>
          <a:stretch/>
        </p:blipFill>
        <p:spPr>
          <a:xfrm>
            <a:off x="1515800" y="895475"/>
            <a:ext cx="7664824" cy="57651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8a137c7fbb_2_13"/>
          <p:cNvSpPr txBox="1"/>
          <p:nvPr>
            <p:ph idx="4294967295" type="title"/>
          </p:nvPr>
        </p:nvSpPr>
        <p:spPr>
          <a:xfrm>
            <a:off x="0" y="-133625"/>
            <a:ext cx="10515600" cy="78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4320"/>
              <a:buFont typeface="Arial"/>
              <a:buNone/>
            </a:pPr>
            <a:r>
              <a:rPr i="1" lang="en-US" sz="4500" u="sng">
                <a:latin typeface="Times New Roman"/>
                <a:ea typeface="Times New Roman"/>
                <a:cs typeface="Times New Roman"/>
                <a:sym typeface="Times New Roman"/>
              </a:rPr>
              <a:t>VGG19 output</a:t>
            </a:r>
            <a:r>
              <a:rPr i="1" lang="en-US" sz="4500" u="sng">
                <a:latin typeface="Times New Roman"/>
                <a:ea typeface="Times New Roman"/>
                <a:cs typeface="Times New Roman"/>
                <a:sym typeface="Times New Roman"/>
              </a:rPr>
              <a:t> of 5mm images of all wood</a:t>
            </a:r>
            <a:endParaRPr i="1" sz="4500" u="sng">
              <a:latin typeface="Times New Roman"/>
              <a:ea typeface="Times New Roman"/>
              <a:cs typeface="Times New Roman"/>
              <a:sym typeface="Times New Roman"/>
            </a:endParaRPr>
          </a:p>
          <a:p>
            <a:pPr indent="0" lvl="0" marL="0" rtl="0" algn="l">
              <a:spcBef>
                <a:spcPts val="0"/>
              </a:spcBef>
              <a:spcAft>
                <a:spcPts val="0"/>
              </a:spcAft>
              <a:buNone/>
            </a:pPr>
            <a:r>
              <a:t/>
            </a:r>
            <a:endParaRPr i="1" sz="4500" u="sng">
              <a:latin typeface="Times New Roman"/>
              <a:ea typeface="Times New Roman"/>
              <a:cs typeface="Times New Roman"/>
              <a:sym typeface="Times New Roman"/>
            </a:endParaRPr>
          </a:p>
        </p:txBody>
      </p:sp>
      <p:pic>
        <p:nvPicPr>
          <p:cNvPr id="321" name="Google Shape;321;g18a137c7fbb_2_13"/>
          <p:cNvPicPr preferRelativeResize="0"/>
          <p:nvPr/>
        </p:nvPicPr>
        <p:blipFill rotWithShape="1">
          <a:blip r:embed="rId3">
            <a:alphaModFix/>
          </a:blip>
          <a:srcRect b="0" l="0" r="11300" t="0"/>
          <a:stretch/>
        </p:blipFill>
        <p:spPr>
          <a:xfrm>
            <a:off x="1625175" y="649075"/>
            <a:ext cx="7680998" cy="62089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8a137c7fbb_2_26"/>
          <p:cNvSpPr txBox="1"/>
          <p:nvPr>
            <p:ph idx="4294967295" type="title"/>
          </p:nvPr>
        </p:nvSpPr>
        <p:spPr>
          <a:xfrm>
            <a:off x="140000" y="104675"/>
            <a:ext cx="10515600" cy="78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i="1" lang="en-US" sz="4500" u="sng">
                <a:latin typeface="Times New Roman"/>
                <a:ea typeface="Times New Roman"/>
                <a:cs typeface="Times New Roman"/>
                <a:sym typeface="Times New Roman"/>
              </a:rPr>
              <a:t>VGG19 output of 7mm images of all wood</a:t>
            </a:r>
            <a:endParaRPr i="1" sz="4500" u="sng">
              <a:latin typeface="Times New Roman"/>
              <a:ea typeface="Times New Roman"/>
              <a:cs typeface="Times New Roman"/>
              <a:sym typeface="Times New Roman"/>
            </a:endParaRPr>
          </a:p>
          <a:p>
            <a:pPr indent="0" lvl="0" marL="0" rtl="0" algn="l">
              <a:spcBef>
                <a:spcPts val="0"/>
              </a:spcBef>
              <a:spcAft>
                <a:spcPts val="0"/>
              </a:spcAft>
              <a:buNone/>
            </a:pPr>
            <a:r>
              <a:t/>
            </a:r>
            <a:endParaRPr i="1" sz="4500" u="sng">
              <a:latin typeface="Times New Roman"/>
              <a:ea typeface="Times New Roman"/>
              <a:cs typeface="Times New Roman"/>
              <a:sym typeface="Times New Roman"/>
            </a:endParaRPr>
          </a:p>
        </p:txBody>
      </p:sp>
      <p:pic>
        <p:nvPicPr>
          <p:cNvPr id="328" name="Google Shape;328;g18a137c7fbb_2_26"/>
          <p:cNvPicPr preferRelativeResize="0"/>
          <p:nvPr/>
        </p:nvPicPr>
        <p:blipFill rotWithShape="1">
          <a:blip r:embed="rId3">
            <a:alphaModFix/>
          </a:blip>
          <a:srcRect b="0" l="0" r="10642" t="0"/>
          <a:stretch/>
        </p:blipFill>
        <p:spPr>
          <a:xfrm>
            <a:off x="2037425" y="958100"/>
            <a:ext cx="7253048" cy="58335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b2269dd157_0_17"/>
          <p:cNvSpPr txBox="1"/>
          <p:nvPr>
            <p:ph idx="4294967295" type="title"/>
          </p:nvPr>
        </p:nvSpPr>
        <p:spPr>
          <a:xfrm>
            <a:off x="838200" y="365125"/>
            <a:ext cx="10515600" cy="1325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i="1" lang="en-US" sz="5800" u="sng">
                <a:latin typeface="Times New Roman"/>
                <a:ea typeface="Times New Roman"/>
                <a:cs typeface="Times New Roman"/>
                <a:sym typeface="Times New Roman"/>
              </a:rPr>
              <a:t>Conclusions</a:t>
            </a:r>
            <a:endParaRPr i="1" sz="5800" u="sng">
              <a:latin typeface="Times New Roman"/>
              <a:ea typeface="Times New Roman"/>
              <a:cs typeface="Times New Roman"/>
              <a:sym typeface="Times New Roman"/>
            </a:endParaRPr>
          </a:p>
        </p:txBody>
      </p:sp>
      <p:sp>
        <p:nvSpPr>
          <p:cNvPr id="335" name="Google Shape;335;g1b2269dd157_0_17"/>
          <p:cNvSpPr txBox="1"/>
          <p:nvPr/>
        </p:nvSpPr>
        <p:spPr>
          <a:xfrm>
            <a:off x="393750" y="1913425"/>
            <a:ext cx="11157900" cy="2770500"/>
          </a:xfrm>
          <a:prstGeom prst="rect">
            <a:avLst/>
          </a:prstGeom>
          <a:noFill/>
          <a:ln>
            <a:noFill/>
          </a:ln>
        </p:spPr>
        <p:txBody>
          <a:bodyPr anchorCtr="0" anchor="t" bIns="91425" lIns="91425" spcFirstLastPara="1" rIns="91425" wrap="square" tIns="91425">
            <a:spAutoFit/>
          </a:bodyPr>
          <a:lstStyle/>
          <a:p>
            <a:pPr indent="-381000" lvl="0" marL="457200" rtl="0" algn="just">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It is observed that Correlation, Sum entropy, Information measure of correlation-2 are the best out of the 13 haralick features for coula species.</a:t>
            </a:r>
            <a:endParaRPr sz="2400">
              <a:solidFill>
                <a:schemeClr val="dk1"/>
              </a:solidFill>
              <a:latin typeface="Times New Roman"/>
              <a:ea typeface="Times New Roman"/>
              <a:cs typeface="Times New Roman"/>
              <a:sym typeface="Times New Roman"/>
            </a:endParaRPr>
          </a:p>
          <a:p>
            <a:pPr indent="-381000" lvl="0" marL="457200" rtl="0" algn="just">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Found out a method to use GLCM to return the matrix images which measures intensity contrast between a pixel and its neighbour pixel over the whole image.</a:t>
            </a:r>
            <a:endParaRPr sz="4200">
              <a:solidFill>
                <a:schemeClr val="dk1"/>
              </a:solidFill>
              <a:latin typeface="Times New Roman"/>
              <a:ea typeface="Times New Roman"/>
              <a:cs typeface="Times New Roman"/>
              <a:sym typeface="Times New Roman"/>
            </a:endParaRPr>
          </a:p>
          <a:p>
            <a:pPr indent="-381000" lvl="0" marL="457200" rtl="0" algn="just">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From the results it shows us there is high intensity in the diagonals and the thicker lines shows the variation between the pixels of both the damaged and undamaged area.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8a137c7fbb_2_33"/>
          <p:cNvSpPr txBox="1"/>
          <p:nvPr>
            <p:ph idx="4294967295" type="title"/>
          </p:nvPr>
        </p:nvSpPr>
        <p:spPr>
          <a:xfrm>
            <a:off x="838200" y="365125"/>
            <a:ext cx="10515600" cy="1325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i="1" lang="en-US" sz="5800" u="sng">
                <a:latin typeface="Times New Roman"/>
                <a:ea typeface="Times New Roman"/>
                <a:cs typeface="Times New Roman"/>
                <a:sym typeface="Times New Roman"/>
              </a:rPr>
              <a:t>Conclusions</a:t>
            </a:r>
            <a:endParaRPr i="1" sz="5800" u="sng">
              <a:latin typeface="Times New Roman"/>
              <a:ea typeface="Times New Roman"/>
              <a:cs typeface="Times New Roman"/>
              <a:sym typeface="Times New Roman"/>
            </a:endParaRPr>
          </a:p>
        </p:txBody>
      </p:sp>
      <p:sp>
        <p:nvSpPr>
          <p:cNvPr id="342" name="Google Shape;342;g18a137c7fbb_2_33"/>
          <p:cNvSpPr txBox="1"/>
          <p:nvPr>
            <p:ph idx="4294967295" type="body"/>
          </p:nvPr>
        </p:nvSpPr>
        <p:spPr>
          <a:xfrm>
            <a:off x="838200" y="1929384"/>
            <a:ext cx="10515600" cy="4251900"/>
          </a:xfrm>
          <a:prstGeom prst="rect">
            <a:avLst/>
          </a:prstGeom>
        </p:spPr>
        <p:txBody>
          <a:bodyPr anchorCtr="0" anchor="t" bIns="121900" lIns="121900" spcFirstLastPara="1" rIns="121900" wrap="square" tIns="121900">
            <a:normAutofit lnSpcReduction="20000"/>
          </a:bodyPr>
          <a:lstStyle/>
          <a:p>
            <a:pPr indent="-381000" lvl="0" marL="457200" rtl="0" algn="l">
              <a:spcBef>
                <a:spcPts val="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Using PCA on pre-trained models is better than using PCA on haralick features to distinguish patterns in image</a:t>
            </a:r>
            <a:endParaRPr>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Middle layer (25th for Resnet50 and 9th for VGG19) is better than first and last layer</a:t>
            </a:r>
            <a:endParaRPr>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We can observe that using larger images like 5mm,7mm images give better results than 1mm and 3mm images.</a:t>
            </a:r>
            <a:endParaRPr>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We can observe that using Resnet50 model for classification is better than using VGG19 model.</a:t>
            </a:r>
            <a:endParaRPr>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b245099fb4_0_0"/>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1b2269dd157_0_87"/>
          <p:cNvSpPr txBox="1"/>
          <p:nvPr>
            <p:ph idx="4294967295" type="title"/>
          </p:nvPr>
        </p:nvSpPr>
        <p:spPr>
          <a:xfrm>
            <a:off x="838200" y="365125"/>
            <a:ext cx="10515600" cy="1325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i="1" lang="en-US" sz="5800" u="sng">
                <a:latin typeface="Times New Roman"/>
                <a:ea typeface="Times New Roman"/>
                <a:cs typeface="Times New Roman"/>
                <a:sym typeface="Times New Roman"/>
              </a:rPr>
              <a:t>Methods</a:t>
            </a:r>
            <a:endParaRPr i="1" sz="5800" u="sng">
              <a:latin typeface="Times New Roman"/>
              <a:ea typeface="Times New Roman"/>
              <a:cs typeface="Times New Roman"/>
              <a:sym typeface="Times New Roman"/>
            </a:endParaRPr>
          </a:p>
          <a:p>
            <a:pPr indent="0" lvl="0" marL="0" rtl="0" algn="l">
              <a:spcBef>
                <a:spcPts val="0"/>
              </a:spcBef>
              <a:spcAft>
                <a:spcPts val="0"/>
              </a:spcAft>
              <a:buNone/>
            </a:pPr>
            <a:r>
              <a:t/>
            </a:r>
            <a:endParaRPr i="1" sz="5800" u="sng">
              <a:latin typeface="Times New Roman"/>
              <a:ea typeface="Times New Roman"/>
              <a:cs typeface="Times New Roman"/>
              <a:sym typeface="Times New Roman"/>
            </a:endParaRPr>
          </a:p>
        </p:txBody>
      </p:sp>
      <p:sp>
        <p:nvSpPr>
          <p:cNvPr id="92" name="Google Shape;92;g1b2269dd157_0_87"/>
          <p:cNvSpPr txBox="1"/>
          <p:nvPr>
            <p:ph idx="4294967295" type="body"/>
          </p:nvPr>
        </p:nvSpPr>
        <p:spPr>
          <a:xfrm>
            <a:off x="721900" y="1412399"/>
            <a:ext cx="10632000" cy="47688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Dataset1:</a:t>
            </a:r>
            <a:endParaRPr>
              <a:solidFill>
                <a:schemeClr val="dk1"/>
              </a:solidFill>
              <a:latin typeface="Times New Roman"/>
              <a:ea typeface="Times New Roman"/>
              <a:cs typeface="Times New Roman"/>
              <a:sym typeface="Times New Roman"/>
            </a:endParaRPr>
          </a:p>
          <a:p>
            <a:pPr indent="-381000" lvl="0" marL="457200" rtl="0" algn="l">
              <a:spcBef>
                <a:spcPts val="160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Used python libraries to mark and trim the damaged and undamaged area.</a:t>
            </a:r>
            <a:endParaRPr>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Generated cuts (1 mm to 9mm) on the damaged and undamaged part of the wood</a:t>
            </a:r>
            <a:endParaRPr>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US">
                <a:solidFill>
                  <a:schemeClr val="dk1"/>
                </a:solidFill>
                <a:latin typeface="Times New Roman"/>
                <a:ea typeface="Times New Roman"/>
                <a:cs typeface="Times New Roman"/>
                <a:sym typeface="Times New Roman"/>
              </a:rPr>
              <a:t>Performed EDA to generate the density plots for the 13 haralick features.</a:t>
            </a:r>
            <a:endParaRPr>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rPr lang="en-US">
                <a:solidFill>
                  <a:schemeClr val="dk1"/>
                </a:solidFill>
                <a:latin typeface="Times New Roman"/>
                <a:ea typeface="Times New Roman"/>
                <a:cs typeface="Times New Roman"/>
                <a:sym typeface="Times New Roman"/>
              </a:rPr>
              <a:t>Dataset2:</a:t>
            </a:r>
            <a:endParaRPr>
              <a:solidFill>
                <a:schemeClr val="dk1"/>
              </a:solidFill>
              <a:latin typeface="Times New Roman"/>
              <a:ea typeface="Times New Roman"/>
              <a:cs typeface="Times New Roman"/>
              <a:sym typeface="Times New Roman"/>
            </a:endParaRPr>
          </a:p>
          <a:p>
            <a:pPr indent="-381000" lvl="0" marL="457200" rtl="0" algn="l">
              <a:spcBef>
                <a:spcPts val="160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Performed EDA to generate the density plots for the 13 haralick features.</a:t>
            </a:r>
            <a:endParaRPr>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US">
                <a:solidFill>
                  <a:schemeClr val="dk1"/>
                </a:solidFill>
                <a:latin typeface="Times New Roman"/>
                <a:ea typeface="Times New Roman"/>
                <a:cs typeface="Times New Roman"/>
                <a:sym typeface="Times New Roman"/>
              </a:rPr>
              <a:t>Calculated Gray-Level Co-occurrence Matrix (GLCM) for 13 haralick features.</a:t>
            </a:r>
            <a:endParaRPr>
              <a:solidFill>
                <a:schemeClr val="dk1"/>
              </a:solidFill>
              <a:latin typeface="Times New Roman"/>
              <a:ea typeface="Times New Roman"/>
              <a:cs typeface="Times New Roman"/>
              <a:sym typeface="Times New Roman"/>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1b26813f220_0_65"/>
          <p:cNvSpPr txBox="1"/>
          <p:nvPr/>
        </p:nvSpPr>
        <p:spPr>
          <a:xfrm>
            <a:off x="4362750" y="2416800"/>
            <a:ext cx="7956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6000" u="sng">
                <a:solidFill>
                  <a:schemeClr val="dk1"/>
                </a:solidFill>
                <a:latin typeface="Times New Roman"/>
                <a:ea typeface="Times New Roman"/>
                <a:cs typeface="Times New Roman"/>
                <a:sym typeface="Times New Roman"/>
              </a:rPr>
              <a:t>Dataset-1</a:t>
            </a:r>
            <a:endParaRPr i="1" sz="6000" u="sng">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g1b26813f220_0_29"/>
          <p:cNvPicPr preferRelativeResize="0"/>
          <p:nvPr/>
        </p:nvPicPr>
        <p:blipFill>
          <a:blip r:embed="rId3">
            <a:alphaModFix/>
          </a:blip>
          <a:stretch>
            <a:fillRect/>
          </a:stretch>
        </p:blipFill>
        <p:spPr>
          <a:xfrm>
            <a:off x="8097775" y="878825"/>
            <a:ext cx="3880350" cy="5559977"/>
          </a:xfrm>
          <a:prstGeom prst="rect">
            <a:avLst/>
          </a:prstGeom>
          <a:noFill/>
          <a:ln>
            <a:noFill/>
          </a:ln>
        </p:spPr>
      </p:pic>
      <p:pic>
        <p:nvPicPr>
          <p:cNvPr id="105" name="Google Shape;105;g1b26813f220_0_29"/>
          <p:cNvPicPr preferRelativeResize="0"/>
          <p:nvPr/>
        </p:nvPicPr>
        <p:blipFill>
          <a:blip r:embed="rId4">
            <a:alphaModFix/>
          </a:blip>
          <a:stretch>
            <a:fillRect/>
          </a:stretch>
        </p:blipFill>
        <p:spPr>
          <a:xfrm>
            <a:off x="172600" y="878825"/>
            <a:ext cx="3614024" cy="5559977"/>
          </a:xfrm>
          <a:prstGeom prst="rect">
            <a:avLst/>
          </a:prstGeom>
          <a:noFill/>
          <a:ln>
            <a:noFill/>
          </a:ln>
        </p:spPr>
      </p:pic>
      <p:pic>
        <p:nvPicPr>
          <p:cNvPr id="106" name="Google Shape;106;g1b26813f220_0_29"/>
          <p:cNvPicPr preferRelativeResize="0"/>
          <p:nvPr/>
        </p:nvPicPr>
        <p:blipFill>
          <a:blip r:embed="rId5">
            <a:alphaModFix/>
          </a:blip>
          <a:stretch>
            <a:fillRect/>
          </a:stretch>
        </p:blipFill>
        <p:spPr>
          <a:xfrm>
            <a:off x="4001800" y="878825"/>
            <a:ext cx="3831450" cy="5559975"/>
          </a:xfrm>
          <a:prstGeom prst="rect">
            <a:avLst/>
          </a:prstGeom>
          <a:noFill/>
          <a:ln>
            <a:noFill/>
          </a:ln>
        </p:spPr>
      </p:pic>
      <p:sp>
        <p:nvSpPr>
          <p:cNvPr id="107" name="Google Shape;107;g1b26813f220_0_29"/>
          <p:cNvSpPr/>
          <p:nvPr/>
        </p:nvSpPr>
        <p:spPr>
          <a:xfrm>
            <a:off x="1020075" y="1098525"/>
            <a:ext cx="1811541" cy="3567624"/>
          </a:xfrm>
          <a:custGeom>
            <a:rect b="b" l="l" r="r" t="t"/>
            <a:pathLst>
              <a:path extrusionOk="0" h="130934" w="70881">
                <a:moveTo>
                  <a:pt x="33270" y="157"/>
                </a:moveTo>
                <a:cubicBezTo>
                  <a:pt x="28039" y="471"/>
                  <a:pt x="21029" y="2982"/>
                  <a:pt x="16949" y="6434"/>
                </a:cubicBezTo>
                <a:cubicBezTo>
                  <a:pt x="12869" y="9887"/>
                  <a:pt x="11508" y="13758"/>
                  <a:pt x="8788" y="20872"/>
                </a:cubicBezTo>
                <a:cubicBezTo>
                  <a:pt x="6068" y="27986"/>
                  <a:pt x="1779" y="38239"/>
                  <a:pt x="628" y="49120"/>
                </a:cubicBezTo>
                <a:cubicBezTo>
                  <a:pt x="-523" y="60001"/>
                  <a:pt x="418" y="75485"/>
                  <a:pt x="1883" y="86156"/>
                </a:cubicBezTo>
                <a:cubicBezTo>
                  <a:pt x="3348" y="96828"/>
                  <a:pt x="5440" y="105721"/>
                  <a:pt x="9416" y="113149"/>
                </a:cubicBezTo>
                <a:cubicBezTo>
                  <a:pt x="13392" y="120577"/>
                  <a:pt x="18518" y="129888"/>
                  <a:pt x="25737" y="130725"/>
                </a:cubicBezTo>
                <a:cubicBezTo>
                  <a:pt x="32956" y="131562"/>
                  <a:pt x="45825" y="125599"/>
                  <a:pt x="52730" y="118171"/>
                </a:cubicBezTo>
                <a:cubicBezTo>
                  <a:pt x="59635" y="110743"/>
                  <a:pt x="64239" y="97874"/>
                  <a:pt x="67168" y="86156"/>
                </a:cubicBezTo>
                <a:cubicBezTo>
                  <a:pt x="70097" y="74438"/>
                  <a:pt x="71457" y="59059"/>
                  <a:pt x="70306" y="47864"/>
                </a:cubicBezTo>
                <a:cubicBezTo>
                  <a:pt x="69155" y="36670"/>
                  <a:pt x="63925" y="26208"/>
                  <a:pt x="60263" y="18989"/>
                </a:cubicBezTo>
                <a:cubicBezTo>
                  <a:pt x="56601" y="11770"/>
                  <a:pt x="52835" y="7690"/>
                  <a:pt x="48336" y="4551"/>
                </a:cubicBezTo>
                <a:cubicBezTo>
                  <a:pt x="43837" y="1412"/>
                  <a:pt x="38501" y="-157"/>
                  <a:pt x="33270" y="157"/>
                </a:cubicBezTo>
                <a:close/>
              </a:path>
            </a:pathLst>
          </a:custGeom>
          <a:noFill/>
          <a:ln cap="flat" cmpd="sng" w="28575">
            <a:solidFill>
              <a:srgbClr val="FF0000"/>
            </a:solidFill>
            <a:prstDash val="solid"/>
            <a:round/>
            <a:headEnd len="med" w="med" type="none"/>
            <a:tailEnd len="med" w="med" type="none"/>
          </a:ln>
        </p:spPr>
      </p:sp>
      <p:sp>
        <p:nvSpPr>
          <p:cNvPr id="108" name="Google Shape;108;g1b26813f220_0_29"/>
          <p:cNvSpPr/>
          <p:nvPr/>
        </p:nvSpPr>
        <p:spPr>
          <a:xfrm>
            <a:off x="5099175" y="2197074"/>
            <a:ext cx="1884245" cy="2650770"/>
          </a:xfrm>
          <a:custGeom>
            <a:rect b="b" l="l" r="r" t="t"/>
            <a:pathLst>
              <a:path extrusionOk="0" h="95129" w="72464">
                <a:moveTo>
                  <a:pt x="31453" y="3165"/>
                </a:moveTo>
                <a:cubicBezTo>
                  <a:pt x="25699" y="5990"/>
                  <a:pt x="13248" y="12372"/>
                  <a:pt x="8226" y="18231"/>
                </a:cubicBezTo>
                <a:cubicBezTo>
                  <a:pt x="3204" y="24090"/>
                  <a:pt x="2472" y="31623"/>
                  <a:pt x="1321" y="38319"/>
                </a:cubicBezTo>
                <a:cubicBezTo>
                  <a:pt x="170" y="45015"/>
                  <a:pt x="-876" y="50873"/>
                  <a:pt x="1321" y="58406"/>
                </a:cubicBezTo>
                <a:cubicBezTo>
                  <a:pt x="3518" y="65939"/>
                  <a:pt x="7494" y="77447"/>
                  <a:pt x="14504" y="83515"/>
                </a:cubicBezTo>
                <a:cubicBezTo>
                  <a:pt x="21514" y="89583"/>
                  <a:pt x="35115" y="96070"/>
                  <a:pt x="43380" y="94815"/>
                </a:cubicBezTo>
                <a:cubicBezTo>
                  <a:pt x="51645" y="93560"/>
                  <a:pt x="59283" y="85295"/>
                  <a:pt x="64095" y="75983"/>
                </a:cubicBezTo>
                <a:cubicBezTo>
                  <a:pt x="68908" y="66672"/>
                  <a:pt x="71837" y="48990"/>
                  <a:pt x="72255" y="38946"/>
                </a:cubicBezTo>
                <a:cubicBezTo>
                  <a:pt x="72674" y="28902"/>
                  <a:pt x="71523" y="21997"/>
                  <a:pt x="66606" y="15720"/>
                </a:cubicBezTo>
                <a:cubicBezTo>
                  <a:pt x="61689" y="9443"/>
                  <a:pt x="48611" y="3375"/>
                  <a:pt x="42752" y="1282"/>
                </a:cubicBezTo>
                <a:cubicBezTo>
                  <a:pt x="36893" y="-810"/>
                  <a:pt x="37207" y="340"/>
                  <a:pt x="31453" y="3165"/>
                </a:cubicBezTo>
                <a:close/>
              </a:path>
            </a:pathLst>
          </a:custGeom>
          <a:noFill/>
          <a:ln cap="flat" cmpd="sng" w="28575">
            <a:solidFill>
              <a:srgbClr val="FF0000"/>
            </a:solidFill>
            <a:prstDash val="solid"/>
            <a:round/>
            <a:headEnd len="med" w="med" type="none"/>
            <a:tailEnd len="med" w="med" type="none"/>
          </a:ln>
        </p:spPr>
      </p:sp>
      <p:sp>
        <p:nvSpPr>
          <p:cNvPr id="109" name="Google Shape;109;g1b26813f220_0_29"/>
          <p:cNvSpPr/>
          <p:nvPr/>
        </p:nvSpPr>
        <p:spPr>
          <a:xfrm>
            <a:off x="9869975" y="2249650"/>
            <a:ext cx="1884330" cy="1924807"/>
          </a:xfrm>
          <a:custGeom>
            <a:rect b="b" l="l" r="r" t="t"/>
            <a:pathLst>
              <a:path extrusionOk="0" h="67632" w="74590">
                <a:moveTo>
                  <a:pt x="35199" y="262"/>
                </a:moveTo>
                <a:cubicBezTo>
                  <a:pt x="26829" y="785"/>
                  <a:pt x="12705" y="1727"/>
                  <a:pt x="6951" y="7795"/>
                </a:cubicBezTo>
                <a:cubicBezTo>
                  <a:pt x="1197" y="13863"/>
                  <a:pt x="-1209" y="27568"/>
                  <a:pt x="674" y="36670"/>
                </a:cubicBezTo>
                <a:cubicBezTo>
                  <a:pt x="2557" y="45772"/>
                  <a:pt x="9881" y="57491"/>
                  <a:pt x="18251" y="62408"/>
                </a:cubicBezTo>
                <a:cubicBezTo>
                  <a:pt x="26621" y="67325"/>
                  <a:pt x="42000" y="68999"/>
                  <a:pt x="50893" y="66174"/>
                </a:cubicBezTo>
                <a:cubicBezTo>
                  <a:pt x="59786" y="63349"/>
                  <a:pt x="67946" y="52992"/>
                  <a:pt x="71608" y="45459"/>
                </a:cubicBezTo>
                <a:cubicBezTo>
                  <a:pt x="75270" y="37926"/>
                  <a:pt x="75270" y="27778"/>
                  <a:pt x="72864" y="20977"/>
                </a:cubicBezTo>
                <a:cubicBezTo>
                  <a:pt x="70458" y="14177"/>
                  <a:pt x="63448" y="8109"/>
                  <a:pt x="57170" y="4656"/>
                </a:cubicBezTo>
                <a:cubicBezTo>
                  <a:pt x="50893" y="1204"/>
                  <a:pt x="43569" y="-261"/>
                  <a:pt x="35199" y="262"/>
                </a:cubicBezTo>
                <a:close/>
              </a:path>
            </a:pathLst>
          </a:custGeom>
          <a:noFill/>
          <a:ln cap="flat" cmpd="sng" w="28575">
            <a:solidFill>
              <a:srgbClr val="FF0000"/>
            </a:solidFill>
            <a:prstDash val="solid"/>
            <a:round/>
            <a:headEnd len="med" w="med" type="non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b26813f220_0_0"/>
          <p:cNvSpPr txBox="1"/>
          <p:nvPr/>
        </p:nvSpPr>
        <p:spPr>
          <a:xfrm>
            <a:off x="234450" y="5498850"/>
            <a:ext cx="11723100" cy="1011900"/>
          </a:xfrm>
          <a:prstGeom prst="rect">
            <a:avLst/>
          </a:prstGeom>
          <a:noFill/>
          <a:ln>
            <a:noFill/>
          </a:ln>
        </p:spPr>
        <p:txBody>
          <a:bodyPr anchorCtr="0" anchor="t" bIns="91425" lIns="91425" spcFirstLastPara="1" rIns="91425" wrap="square" tIns="91425">
            <a:spAutoFit/>
          </a:bodyPr>
          <a:lstStyle/>
          <a:p>
            <a:pPr indent="0" lvl="0" marL="0" rtl="0" algn="just">
              <a:lnSpc>
                <a:spcPct val="110000"/>
              </a:lnSpc>
              <a:spcBef>
                <a:spcPts val="100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just">
              <a:lnSpc>
                <a:spcPct val="110000"/>
              </a:lnSpc>
              <a:spcBef>
                <a:spcPts val="1600"/>
              </a:spcBef>
              <a:spcAft>
                <a:spcPts val="1600"/>
              </a:spcAft>
              <a:buNone/>
            </a:pPr>
            <a:r>
              <a:t/>
            </a:r>
            <a:endParaRPr/>
          </a:p>
        </p:txBody>
      </p:sp>
      <p:pic>
        <p:nvPicPr>
          <p:cNvPr descr="A picture containing text, ground, wooden, wood&#10;&#10;Description automatically generated" id="116" name="Google Shape;116;g1b26813f220_0_0"/>
          <p:cNvPicPr preferRelativeResize="0"/>
          <p:nvPr/>
        </p:nvPicPr>
        <p:blipFill rotWithShape="1">
          <a:blip r:embed="rId3">
            <a:alphaModFix/>
          </a:blip>
          <a:srcRect b="0" l="0" r="0" t="0"/>
          <a:stretch/>
        </p:blipFill>
        <p:spPr>
          <a:xfrm>
            <a:off x="8066400" y="152400"/>
            <a:ext cx="3954701" cy="3786623"/>
          </a:xfrm>
          <a:prstGeom prst="rect">
            <a:avLst/>
          </a:prstGeom>
          <a:noFill/>
          <a:ln>
            <a:noFill/>
          </a:ln>
        </p:spPr>
      </p:pic>
      <p:sp>
        <p:nvSpPr>
          <p:cNvPr id="117" name="Google Shape;117;g1b26813f220_0_0"/>
          <p:cNvSpPr txBox="1"/>
          <p:nvPr/>
        </p:nvSpPr>
        <p:spPr>
          <a:xfrm>
            <a:off x="3202825" y="3939025"/>
            <a:ext cx="5335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dk1"/>
                </a:solidFill>
                <a:latin typeface="Times New Roman"/>
                <a:ea typeface="Times New Roman"/>
                <a:cs typeface="Times New Roman"/>
                <a:sym typeface="Times New Roman"/>
              </a:rPr>
              <a:t>                      </a:t>
            </a:r>
            <a:r>
              <a:rPr lang="en-US" sz="2500">
                <a:solidFill>
                  <a:schemeClr val="dk1"/>
                </a:solidFill>
                <a:latin typeface="Times New Roman"/>
                <a:ea typeface="Times New Roman"/>
                <a:cs typeface="Times New Roman"/>
                <a:sym typeface="Times New Roman"/>
              </a:rPr>
              <a:t>AX2_7316_747_5</a:t>
            </a:r>
            <a:endParaRPr sz="2500">
              <a:latin typeface="Times New Roman"/>
              <a:ea typeface="Times New Roman"/>
              <a:cs typeface="Times New Roman"/>
              <a:sym typeface="Times New Roman"/>
            </a:endParaRPr>
          </a:p>
        </p:txBody>
      </p:sp>
      <p:sp>
        <p:nvSpPr>
          <p:cNvPr id="118" name="Google Shape;118;g1b26813f220_0_0"/>
          <p:cNvSpPr txBox="1"/>
          <p:nvPr/>
        </p:nvSpPr>
        <p:spPr>
          <a:xfrm>
            <a:off x="289800" y="4508425"/>
            <a:ext cx="116124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I marked</a:t>
            </a:r>
            <a:r>
              <a:rPr lang="en-US" sz="2200">
                <a:solidFill>
                  <a:schemeClr val="dk1"/>
                </a:solidFill>
                <a:latin typeface="Times New Roman"/>
                <a:ea typeface="Times New Roman"/>
                <a:cs typeface="Times New Roman"/>
                <a:sym typeface="Times New Roman"/>
              </a:rPr>
              <a:t> the image; here red indicates the damaged area, blue indicates the undamaged area and green is the non-wood. </a:t>
            </a:r>
            <a:endParaRPr sz="2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I generated cuts from 1 mm - 9mm for all the species </a:t>
            </a:r>
            <a:endParaRPr sz="2200">
              <a:solidFill>
                <a:schemeClr val="dk1"/>
              </a:solidFill>
              <a:latin typeface="Times New Roman"/>
              <a:ea typeface="Times New Roman"/>
              <a:cs typeface="Times New Roman"/>
              <a:sym typeface="Times New Roman"/>
            </a:endParaRPr>
          </a:p>
        </p:txBody>
      </p:sp>
      <p:pic>
        <p:nvPicPr>
          <p:cNvPr id="119" name="Google Shape;119;g1b26813f220_0_0"/>
          <p:cNvPicPr preferRelativeResize="0"/>
          <p:nvPr/>
        </p:nvPicPr>
        <p:blipFill>
          <a:blip r:embed="rId4">
            <a:alphaModFix/>
          </a:blip>
          <a:stretch>
            <a:fillRect/>
          </a:stretch>
        </p:blipFill>
        <p:spPr>
          <a:xfrm>
            <a:off x="152400" y="152400"/>
            <a:ext cx="3535549" cy="3927874"/>
          </a:xfrm>
          <a:prstGeom prst="rect">
            <a:avLst/>
          </a:prstGeom>
          <a:noFill/>
          <a:ln>
            <a:noFill/>
          </a:ln>
        </p:spPr>
      </p:pic>
      <p:pic>
        <p:nvPicPr>
          <p:cNvPr id="120" name="Google Shape;120;g1b26813f220_0_0"/>
          <p:cNvPicPr preferRelativeResize="0"/>
          <p:nvPr/>
        </p:nvPicPr>
        <p:blipFill>
          <a:blip r:embed="rId5">
            <a:alphaModFix/>
          </a:blip>
          <a:stretch>
            <a:fillRect/>
          </a:stretch>
        </p:blipFill>
        <p:spPr>
          <a:xfrm>
            <a:off x="3960325" y="152400"/>
            <a:ext cx="3820800" cy="3786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6"/>
          <p:cNvSpPr txBox="1"/>
          <p:nvPr>
            <p:ph idx="4294967295"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800"/>
              <a:buFont typeface="Arial"/>
              <a:buNone/>
            </a:pPr>
            <a:r>
              <a:rPr i="1" lang="en-US" sz="5800" u="sng">
                <a:latin typeface="Times New Roman"/>
                <a:ea typeface="Times New Roman"/>
                <a:cs typeface="Times New Roman"/>
                <a:sym typeface="Times New Roman"/>
              </a:rPr>
              <a:t>What are haralick features?</a:t>
            </a:r>
            <a:endParaRPr i="1" sz="5800" u="sng">
              <a:latin typeface="Times New Roman"/>
              <a:ea typeface="Times New Roman"/>
              <a:cs typeface="Times New Roman"/>
              <a:sym typeface="Times New Roman"/>
            </a:endParaRPr>
          </a:p>
        </p:txBody>
      </p:sp>
      <p:sp>
        <p:nvSpPr>
          <p:cNvPr id="126" name="Google Shape;126;p6"/>
          <p:cNvSpPr txBox="1"/>
          <p:nvPr>
            <p:ph idx="4294967295" type="body"/>
          </p:nvPr>
        </p:nvSpPr>
        <p:spPr>
          <a:xfrm>
            <a:off x="946500" y="1906875"/>
            <a:ext cx="10299000" cy="42102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2800"/>
              <a:buNone/>
            </a:pPr>
            <a:r>
              <a:t/>
            </a:r>
            <a:endParaRPr i="0" sz="2400">
              <a:solidFill>
                <a:schemeClr val="dk1"/>
              </a:solidFill>
              <a:latin typeface="Times New Roman"/>
              <a:ea typeface="Times New Roman"/>
              <a:cs typeface="Times New Roman"/>
              <a:sym typeface="Times New Roman"/>
            </a:endParaRPr>
          </a:p>
          <a:p>
            <a:pPr indent="0" lvl="0" marL="0" rtl="0" algn="just">
              <a:lnSpc>
                <a:spcPct val="110000"/>
              </a:lnSpc>
              <a:spcBef>
                <a:spcPts val="1000"/>
              </a:spcBef>
              <a:spcAft>
                <a:spcPts val="1600"/>
              </a:spcAft>
              <a:buClr>
                <a:srgbClr val="212121"/>
              </a:buClr>
              <a:buSzPts val="2800"/>
              <a:buNone/>
            </a:pPr>
            <a:r>
              <a:rPr i="0" lang="en-US" sz="2400">
                <a:solidFill>
                  <a:schemeClr val="dk1"/>
                </a:solidFill>
                <a:latin typeface="Times New Roman"/>
                <a:ea typeface="Times New Roman"/>
                <a:cs typeface="Times New Roman"/>
                <a:sym typeface="Times New Roman"/>
              </a:rPr>
              <a:t>Haralick texture features are common texture descriptors in image analysis. To compute the Haralick features, the image gray-levels are reduced, a process called quantization. The resulting features depend heavily on the quantization step, so Haralick features are not reproducible unless the same quantization is performed. The Haralick texture features are functions of the normalized GLCM, where different aspects of the gray-level distribution in the ROI are represented. For example, diagonal elements in the GLCM represent voxels pairs with equal gray-levels.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g1b26813f220_0_57"/>
          <p:cNvPicPr preferRelativeResize="0"/>
          <p:nvPr/>
        </p:nvPicPr>
        <p:blipFill>
          <a:blip r:embed="rId3">
            <a:alphaModFix/>
          </a:blip>
          <a:stretch>
            <a:fillRect/>
          </a:stretch>
        </p:blipFill>
        <p:spPr>
          <a:xfrm>
            <a:off x="875113" y="152400"/>
            <a:ext cx="10441771" cy="6553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2022-11-10T14:40:12Z</dcterms:created>
  <dc:creator>Bandlamudi, Greeshmanjali</dc:creator>
</cp:coreProperties>
</file>